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7" r:id="rId4"/>
  </p:sldMasterIdLst>
  <p:notesMasterIdLst>
    <p:notesMasterId r:id="rId23"/>
  </p:notesMasterIdLst>
  <p:handoutMasterIdLst>
    <p:handoutMasterId r:id="rId24"/>
  </p:handoutMasterIdLst>
  <p:sldIdLst>
    <p:sldId id="368" r:id="rId5"/>
    <p:sldId id="2466" r:id="rId6"/>
    <p:sldId id="2481" r:id="rId7"/>
    <p:sldId id="2488" r:id="rId8"/>
    <p:sldId id="2485" r:id="rId9"/>
    <p:sldId id="2482" r:id="rId10"/>
    <p:sldId id="2467" r:id="rId11"/>
    <p:sldId id="2479" r:id="rId12"/>
    <p:sldId id="2468" r:id="rId13"/>
    <p:sldId id="2469" r:id="rId14"/>
    <p:sldId id="2483" r:id="rId15"/>
    <p:sldId id="2484" r:id="rId16"/>
    <p:sldId id="2472" r:id="rId17"/>
    <p:sldId id="2475" r:id="rId18"/>
    <p:sldId id="2476" r:id="rId19"/>
    <p:sldId id="2489" r:id="rId20"/>
    <p:sldId id="2478" r:id="rId21"/>
    <p:sldId id="2490" r:id="rId22"/>
  </p:sldIdLst>
  <p:sldSz cx="12192000" cy="6858000"/>
  <p:notesSz cx="6985000" cy="9283700"/>
  <p:embeddedFontLst>
    <p:embeddedFont>
      <p:font typeface="Cambria" panose="02040503050406030204" pitchFamily="18" charset="0"/>
      <p:regular r:id="rId25"/>
      <p:bold r:id="rId26"/>
      <p:italic r:id="rId27"/>
      <p:boldItalic r:id="rId28"/>
    </p:embeddedFont>
    <p:embeddedFont>
      <p:font typeface="Garamond" panose="02020404030301010803" pitchFamily="18" charset="0"/>
      <p:regular r:id="rId29"/>
      <p:bold r:id="rId30"/>
      <p:italic r:id="rId31"/>
    </p:embeddedFont>
    <p:embeddedFont>
      <p:font typeface="Museo Sans 100" panose="020B0604020202020204" charset="0"/>
      <p:regular r:id="rId32"/>
      <p:italic r:id="rId33"/>
    </p:embeddedFont>
    <p:embeddedFont>
      <p:font typeface="Museo Sans 300" panose="020B0604020202020204" charset="0"/>
      <p:regular r:id="rId34"/>
      <p:italic r:id="rId35"/>
    </p:embeddedFont>
    <p:embeddedFont>
      <p:font typeface="Museo Sans 300" panose="020B0604020202020204" charset="0"/>
      <p:regular r:id="rId34"/>
      <p:italic r:id="rId35"/>
    </p:embeddedFont>
    <p:embeddedFont>
      <p:font typeface="Museo Sans 500" panose="02000000000000000000" charset="0"/>
      <p:regular r:id="rId36"/>
      <p:italic r:id="rId37"/>
    </p:embeddedFont>
    <p:embeddedFont>
      <p:font typeface="Museo Sans 700" panose="020B0604020202020204" charset="0"/>
      <p:bold r:id="rId38"/>
      <p:italic r:id="rId39"/>
      <p:boldItalic r:id="rId40"/>
    </p:embeddedFont>
    <p:embeddedFont>
      <p:font typeface="Museo Sans 900" panose="020B0604020202020204" charset="0"/>
      <p:bold r:id="rId41"/>
      <p:italic r:id="rId42"/>
      <p:boldItalic r:id="rId43"/>
    </p:embeddedFont>
    <p:embeddedFont>
      <p:font typeface="Source Sans Pro" panose="020B0503030403020204" pitchFamily="34" charset="0"/>
      <p:regular r:id="rId44"/>
      <p:bold r:id="rId45"/>
      <p:italic r:id="rId46"/>
      <p:boldItalic r:id="rId47"/>
    </p:embeddedFont>
    <p:embeddedFont>
      <p:font typeface="Verdana" panose="020B0604030504040204" pitchFamily="34" charset="0"/>
      <p:regular r:id="rId48"/>
      <p:bold r:id="rId49"/>
      <p:italic r:id="rId50"/>
      <p:boldItalic r:id="rId51"/>
    </p:embeddedFont>
  </p:embeddedFontLst>
  <p:custDataLst>
    <p:tags r:id="rId52"/>
  </p:custDataLst>
  <p:defaultTextStyle>
    <a:defPPr>
      <a:defRPr lang="en-US"/>
    </a:defPPr>
    <a:lvl1pPr algn="l" rtl="0" eaLnBrk="0" fontAlgn="base" hangingPunct="0">
      <a:spcBef>
        <a:spcPct val="0"/>
      </a:spcBef>
      <a:spcAft>
        <a:spcPct val="0"/>
      </a:spcAft>
      <a:defRPr sz="1600" b="1" kern="1200">
        <a:solidFill>
          <a:schemeClr val="bg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b="1" kern="1200">
        <a:solidFill>
          <a:schemeClr val="bg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b="1" kern="1200">
        <a:solidFill>
          <a:schemeClr val="bg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b="1" kern="1200">
        <a:solidFill>
          <a:schemeClr val="bg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b="1" kern="1200">
        <a:solidFill>
          <a:schemeClr val="bg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b="1" kern="1200">
        <a:solidFill>
          <a:schemeClr val="bg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b="1" kern="1200">
        <a:solidFill>
          <a:schemeClr val="bg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b="1" kern="1200">
        <a:solidFill>
          <a:schemeClr val="bg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b="1" kern="1200">
        <a:solidFill>
          <a:schemeClr val="bg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chell Barnes" initials="MB" lastIdx="3" clrIdx="0">
    <p:extLst>
      <p:ext uri="{19B8F6BF-5375-455C-9EA6-DF929625EA0E}">
        <p15:presenceInfo xmlns:p15="http://schemas.microsoft.com/office/powerpoint/2012/main" userId="Mitchell Barnes" providerId="None"/>
      </p:ext>
    </p:extLst>
  </p:cmAuthor>
  <p:cmAuthor id="2" name="Melanie Gilarsky" initials="MG" lastIdx="1" clrIdx="1">
    <p:extLst>
      <p:ext uri="{19B8F6BF-5375-455C-9EA6-DF929625EA0E}">
        <p15:presenceInfo xmlns:p15="http://schemas.microsoft.com/office/powerpoint/2012/main" userId="S::MGilarsky@brookings.edu::7fee40b0-b438-48e2-b1f8-813e9771d3b4" providerId="AD"/>
      </p:ext>
    </p:extLst>
  </p:cmAuthor>
  <p:cmAuthor id="3" name="Kristen Broady" initials="KB" lastIdx="1" clrIdx="2">
    <p:extLst>
      <p:ext uri="{19B8F6BF-5375-455C-9EA6-DF929625EA0E}">
        <p15:presenceInfo xmlns:p15="http://schemas.microsoft.com/office/powerpoint/2012/main" userId="S::kbroady@brookings.edu::c243294a-c3b1-41bd-983a-2ecb8516e0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00"/>
    <a:srgbClr val="006983"/>
    <a:srgbClr val="096C79"/>
    <a:srgbClr val="2C0F00"/>
    <a:srgbClr val="FFD3BD"/>
    <a:srgbClr val="E4E4E4"/>
    <a:srgbClr val="EDEDED"/>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A3D24C-2838-4FE1-A102-9674A2C2B832}" v="508" dt="2021-02-12T23:05:58.586"/>
    <p1510:client id="{BA7B3DC5-EEB5-6D25-DB94-D6DC1D29E8C8}" v="182" dt="2021-02-15T21:46:45.622"/>
    <p1510:client id="{CA798D75-0DA5-4E21-B7B4-DF72DB38C24E}" v="224" dt="2021-02-12T23:10:20.328"/>
    <p1510:client id="{F4333EBF-453B-DBC4-82FB-6E7A1347F66D}" v="136" dt="2021-02-14T15:18:18.660"/>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5.fntdata"/><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6.xml"/><Relationship Id="rId41" Type="http://schemas.openxmlformats.org/officeDocument/2006/relationships/font" Target="fonts/font17.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1" y="0"/>
            <a:ext cx="3027466" cy="464503"/>
          </a:xfrm>
          <a:prstGeom prst="rect">
            <a:avLst/>
          </a:prstGeom>
          <a:noFill/>
          <a:ln w="9525">
            <a:noFill/>
            <a:miter lim="800000"/>
            <a:headEnd/>
            <a:tailEnd/>
          </a:ln>
          <a:effectLst/>
        </p:spPr>
        <p:txBody>
          <a:bodyPr vert="horz" wrap="square" lIns="92224" tIns="46112" rIns="92224" bIns="46112" numCol="1" anchor="t" anchorCtr="0" compatLnSpc="1">
            <a:prstTxWarp prst="textNoShape">
              <a:avLst/>
            </a:prstTxWarp>
          </a:bodyPr>
          <a:lstStyle>
            <a:lvl1pPr eaLnBrk="1" hangingPunct="1">
              <a:defRPr sz="1200" b="0">
                <a:solidFill>
                  <a:schemeClr val="tx1"/>
                </a:solidFill>
                <a:latin typeface="Arial" charset="0"/>
                <a:cs typeface="Arial" charset="0"/>
              </a:defRPr>
            </a:lvl1pPr>
          </a:lstStyle>
          <a:p>
            <a:pPr>
              <a:defRPr/>
            </a:pPr>
            <a:endParaRPr lang="en-US"/>
          </a:p>
        </p:txBody>
      </p:sp>
      <p:sp>
        <p:nvSpPr>
          <p:cNvPr id="175107" name="Rectangle 3"/>
          <p:cNvSpPr>
            <a:spLocks noGrp="1" noChangeArrowheads="1"/>
          </p:cNvSpPr>
          <p:nvPr>
            <p:ph type="dt" sz="quarter" idx="1"/>
          </p:nvPr>
        </p:nvSpPr>
        <p:spPr bwMode="auto">
          <a:xfrm>
            <a:off x="3955953" y="0"/>
            <a:ext cx="3027466" cy="464503"/>
          </a:xfrm>
          <a:prstGeom prst="rect">
            <a:avLst/>
          </a:prstGeom>
          <a:noFill/>
          <a:ln w="9525">
            <a:noFill/>
            <a:miter lim="800000"/>
            <a:headEnd/>
            <a:tailEnd/>
          </a:ln>
          <a:effectLst/>
        </p:spPr>
        <p:txBody>
          <a:bodyPr vert="horz" wrap="square" lIns="92224" tIns="46112" rIns="92224" bIns="46112" numCol="1" anchor="t" anchorCtr="0" compatLnSpc="1">
            <a:prstTxWarp prst="textNoShape">
              <a:avLst/>
            </a:prstTxWarp>
          </a:bodyPr>
          <a:lstStyle>
            <a:lvl1pPr algn="r" eaLnBrk="1" hangingPunct="1">
              <a:defRPr sz="1200" b="0">
                <a:solidFill>
                  <a:schemeClr val="tx1"/>
                </a:solidFill>
                <a:latin typeface="Arial" charset="0"/>
                <a:cs typeface="Arial" charset="0"/>
              </a:defRPr>
            </a:lvl1pPr>
          </a:lstStyle>
          <a:p>
            <a:pPr>
              <a:defRPr/>
            </a:pPr>
            <a:endParaRPr lang="en-US"/>
          </a:p>
        </p:txBody>
      </p:sp>
      <p:sp>
        <p:nvSpPr>
          <p:cNvPr id="175108" name="Rectangle 4"/>
          <p:cNvSpPr>
            <a:spLocks noGrp="1" noChangeArrowheads="1"/>
          </p:cNvSpPr>
          <p:nvPr>
            <p:ph type="ftr" sz="quarter" idx="2"/>
          </p:nvPr>
        </p:nvSpPr>
        <p:spPr bwMode="auto">
          <a:xfrm>
            <a:off x="1" y="8817612"/>
            <a:ext cx="3027466" cy="464503"/>
          </a:xfrm>
          <a:prstGeom prst="rect">
            <a:avLst/>
          </a:prstGeom>
          <a:noFill/>
          <a:ln w="9525">
            <a:noFill/>
            <a:miter lim="800000"/>
            <a:headEnd/>
            <a:tailEnd/>
          </a:ln>
          <a:effectLst/>
        </p:spPr>
        <p:txBody>
          <a:bodyPr vert="horz" wrap="square" lIns="92224" tIns="46112" rIns="92224" bIns="46112" numCol="1" anchor="b" anchorCtr="0" compatLnSpc="1">
            <a:prstTxWarp prst="textNoShape">
              <a:avLst/>
            </a:prstTxWarp>
          </a:bodyPr>
          <a:lstStyle>
            <a:lvl1pPr eaLnBrk="1" hangingPunct="1">
              <a:defRPr sz="1200" b="0">
                <a:solidFill>
                  <a:schemeClr val="tx1"/>
                </a:solidFill>
                <a:latin typeface="Arial" charset="0"/>
                <a:cs typeface="Arial" charset="0"/>
              </a:defRPr>
            </a:lvl1pPr>
          </a:lstStyle>
          <a:p>
            <a:pPr>
              <a:defRPr/>
            </a:pPr>
            <a:endParaRPr lang="en-US"/>
          </a:p>
        </p:txBody>
      </p:sp>
      <p:sp>
        <p:nvSpPr>
          <p:cNvPr id="175109" name="Rectangle 5"/>
          <p:cNvSpPr>
            <a:spLocks noGrp="1" noChangeArrowheads="1"/>
          </p:cNvSpPr>
          <p:nvPr>
            <p:ph type="sldNum" sz="quarter" idx="3"/>
          </p:nvPr>
        </p:nvSpPr>
        <p:spPr bwMode="auto">
          <a:xfrm>
            <a:off x="3955953" y="8817612"/>
            <a:ext cx="3027466" cy="464503"/>
          </a:xfrm>
          <a:prstGeom prst="rect">
            <a:avLst/>
          </a:prstGeom>
          <a:noFill/>
          <a:ln w="9525">
            <a:noFill/>
            <a:miter lim="800000"/>
            <a:headEnd/>
            <a:tailEnd/>
          </a:ln>
          <a:effectLst/>
        </p:spPr>
        <p:txBody>
          <a:bodyPr vert="horz" wrap="square" lIns="92224" tIns="46112" rIns="92224" bIns="46112" numCol="1" anchor="b" anchorCtr="0" compatLnSpc="1">
            <a:prstTxWarp prst="textNoShape">
              <a:avLst/>
            </a:prstTxWarp>
          </a:bodyPr>
          <a:lstStyle>
            <a:lvl1pPr algn="r" eaLnBrk="1" hangingPunct="1">
              <a:defRPr sz="1200" b="0">
                <a:solidFill>
                  <a:schemeClr val="tx1"/>
                </a:solidFill>
                <a:latin typeface="Arial" panose="020B0604020202020204" pitchFamily="34" charset="0"/>
              </a:defRPr>
            </a:lvl1pPr>
          </a:lstStyle>
          <a:p>
            <a:pPr>
              <a:defRPr/>
            </a:pPr>
            <a:fld id="{CA71DE78-869A-4EDC-89A1-DECC75B7FA5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3027466" cy="464503"/>
          </a:xfrm>
          <a:prstGeom prst="rect">
            <a:avLst/>
          </a:prstGeom>
          <a:noFill/>
          <a:ln w="9525">
            <a:noFill/>
            <a:miter lim="800000"/>
            <a:headEnd/>
            <a:tailEnd/>
          </a:ln>
          <a:effectLst/>
        </p:spPr>
        <p:txBody>
          <a:bodyPr vert="horz" wrap="square" lIns="92224" tIns="46112" rIns="92224" bIns="46112" numCol="1" anchor="t" anchorCtr="0" compatLnSpc="1">
            <a:prstTxWarp prst="textNoShape">
              <a:avLst/>
            </a:prstTxWarp>
          </a:bodyPr>
          <a:lstStyle>
            <a:lvl1pPr eaLnBrk="1" hangingPunct="1">
              <a:defRPr sz="1200" b="0">
                <a:solidFill>
                  <a:schemeClr val="tx1"/>
                </a:solidFill>
                <a:latin typeface="Arial" charset="0"/>
                <a:cs typeface="Arial" charset="0"/>
              </a:defRPr>
            </a:lvl1pPr>
          </a:lstStyle>
          <a:p>
            <a:pPr>
              <a:defRPr/>
            </a:pPr>
            <a:endParaRPr lang="en-US"/>
          </a:p>
        </p:txBody>
      </p:sp>
      <p:sp>
        <p:nvSpPr>
          <p:cNvPr id="70659" name="Rectangle 3"/>
          <p:cNvSpPr>
            <a:spLocks noGrp="1" noChangeArrowheads="1"/>
          </p:cNvSpPr>
          <p:nvPr>
            <p:ph type="dt" idx="1"/>
          </p:nvPr>
        </p:nvSpPr>
        <p:spPr bwMode="auto">
          <a:xfrm>
            <a:off x="3955953" y="0"/>
            <a:ext cx="3027466" cy="464503"/>
          </a:xfrm>
          <a:prstGeom prst="rect">
            <a:avLst/>
          </a:prstGeom>
          <a:noFill/>
          <a:ln w="9525">
            <a:noFill/>
            <a:miter lim="800000"/>
            <a:headEnd/>
            <a:tailEnd/>
          </a:ln>
          <a:effectLst/>
        </p:spPr>
        <p:txBody>
          <a:bodyPr vert="horz" wrap="square" lIns="92224" tIns="46112" rIns="92224" bIns="46112" numCol="1" anchor="t" anchorCtr="0" compatLnSpc="1">
            <a:prstTxWarp prst="textNoShape">
              <a:avLst/>
            </a:prstTxWarp>
          </a:bodyPr>
          <a:lstStyle>
            <a:lvl1pPr algn="r" eaLnBrk="1" hangingPunct="1">
              <a:defRPr sz="1200" b="0">
                <a:solidFill>
                  <a:schemeClr val="tx1"/>
                </a:solidFill>
                <a:latin typeface="Arial" charset="0"/>
                <a:cs typeface="Arial"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400050" y="695325"/>
            <a:ext cx="6186488" cy="3481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Rectangle 5"/>
          <p:cNvSpPr>
            <a:spLocks noGrp="1" noChangeArrowheads="1"/>
          </p:cNvSpPr>
          <p:nvPr>
            <p:ph type="body" sz="quarter" idx="3"/>
          </p:nvPr>
        </p:nvSpPr>
        <p:spPr bwMode="auto">
          <a:xfrm>
            <a:off x="699133" y="4410392"/>
            <a:ext cx="5588317" cy="4177348"/>
          </a:xfrm>
          <a:prstGeom prst="rect">
            <a:avLst/>
          </a:prstGeom>
          <a:noFill/>
          <a:ln w="9525">
            <a:noFill/>
            <a:miter lim="800000"/>
            <a:headEnd/>
            <a:tailEnd/>
          </a:ln>
          <a:effectLst/>
        </p:spPr>
        <p:txBody>
          <a:bodyPr vert="horz" wrap="square" lIns="92224" tIns="46112" rIns="92224" bIns="461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0662" name="Rectangle 6"/>
          <p:cNvSpPr>
            <a:spLocks noGrp="1" noChangeArrowheads="1"/>
          </p:cNvSpPr>
          <p:nvPr>
            <p:ph type="ftr" sz="quarter" idx="4"/>
          </p:nvPr>
        </p:nvSpPr>
        <p:spPr bwMode="auto">
          <a:xfrm>
            <a:off x="1" y="8817612"/>
            <a:ext cx="3027466" cy="464503"/>
          </a:xfrm>
          <a:prstGeom prst="rect">
            <a:avLst/>
          </a:prstGeom>
          <a:noFill/>
          <a:ln w="9525">
            <a:noFill/>
            <a:miter lim="800000"/>
            <a:headEnd/>
            <a:tailEnd/>
          </a:ln>
          <a:effectLst/>
        </p:spPr>
        <p:txBody>
          <a:bodyPr vert="horz" wrap="square" lIns="92224" tIns="46112" rIns="92224" bIns="46112" numCol="1" anchor="b" anchorCtr="0" compatLnSpc="1">
            <a:prstTxWarp prst="textNoShape">
              <a:avLst/>
            </a:prstTxWarp>
          </a:bodyPr>
          <a:lstStyle>
            <a:lvl1pPr eaLnBrk="1" hangingPunct="1">
              <a:defRPr sz="1200" b="0">
                <a:solidFill>
                  <a:schemeClr val="tx1"/>
                </a:solidFill>
                <a:latin typeface="Arial" charset="0"/>
                <a:cs typeface="Arial" charset="0"/>
              </a:defRPr>
            </a:lvl1pPr>
          </a:lstStyle>
          <a:p>
            <a:pPr>
              <a:defRPr/>
            </a:pPr>
            <a:endParaRPr lang="en-US"/>
          </a:p>
        </p:txBody>
      </p:sp>
      <p:sp>
        <p:nvSpPr>
          <p:cNvPr id="70663" name="Rectangle 7"/>
          <p:cNvSpPr>
            <a:spLocks noGrp="1" noChangeArrowheads="1"/>
          </p:cNvSpPr>
          <p:nvPr>
            <p:ph type="sldNum" sz="quarter" idx="5"/>
          </p:nvPr>
        </p:nvSpPr>
        <p:spPr bwMode="auto">
          <a:xfrm>
            <a:off x="3955953" y="8817612"/>
            <a:ext cx="3027466" cy="464503"/>
          </a:xfrm>
          <a:prstGeom prst="rect">
            <a:avLst/>
          </a:prstGeom>
          <a:noFill/>
          <a:ln w="9525">
            <a:noFill/>
            <a:miter lim="800000"/>
            <a:headEnd/>
            <a:tailEnd/>
          </a:ln>
          <a:effectLst/>
        </p:spPr>
        <p:txBody>
          <a:bodyPr vert="horz" wrap="square" lIns="92224" tIns="46112" rIns="92224" bIns="46112" numCol="1" anchor="b" anchorCtr="0" compatLnSpc="1">
            <a:prstTxWarp prst="textNoShape">
              <a:avLst/>
            </a:prstTxWarp>
          </a:bodyPr>
          <a:lstStyle>
            <a:lvl1pPr algn="r" eaLnBrk="1" hangingPunct="1">
              <a:defRPr sz="1200" b="0">
                <a:solidFill>
                  <a:schemeClr val="tx1"/>
                </a:solidFill>
                <a:latin typeface="Arial" panose="020B0604020202020204" pitchFamily="34" charset="0"/>
              </a:defRPr>
            </a:lvl1pPr>
          </a:lstStyle>
          <a:p>
            <a:pPr>
              <a:defRPr/>
            </a:pPr>
            <a:fld id="{83351120-9EF6-4771-B994-E5673CFBD2C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90525" y="695325"/>
            <a:ext cx="6178550" cy="3476625"/>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1268" name="Slide Number Placeholder 3"/>
          <p:cNvSpPr>
            <a:spLocks noGrp="1"/>
          </p:cNvSpPr>
          <p:nvPr>
            <p:ph type="sldNum" sz="quarter" idx="5"/>
          </p:nvPr>
        </p:nvSpPr>
        <p:spPr>
          <a:xfrm>
            <a:off x="3941717" y="8806516"/>
            <a:ext cx="3016394" cy="4629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5" tIns="46367" rIns="92735" bIns="46367"/>
          <a:lstStyle>
            <a:lvl1pPr>
              <a:defRPr sz="1600" b="1">
                <a:solidFill>
                  <a:schemeClr val="bg1"/>
                </a:solidFill>
                <a:latin typeface="Garamond" panose="02020404030301010803" pitchFamily="18" charset="0"/>
                <a:cs typeface="Arial" panose="020B0604020202020204" pitchFamily="34" charset="0"/>
              </a:defRPr>
            </a:lvl1pPr>
            <a:lvl2pPr marL="741167" indent="-285064">
              <a:defRPr sz="1600" b="1">
                <a:solidFill>
                  <a:schemeClr val="bg1"/>
                </a:solidFill>
                <a:latin typeface="Garamond" panose="02020404030301010803" pitchFamily="18" charset="0"/>
                <a:cs typeface="Arial" panose="020B0604020202020204" pitchFamily="34" charset="0"/>
              </a:defRPr>
            </a:lvl2pPr>
            <a:lvl3pPr marL="1140257" indent="-228051">
              <a:defRPr sz="1600" b="1">
                <a:solidFill>
                  <a:schemeClr val="bg1"/>
                </a:solidFill>
                <a:latin typeface="Garamond" panose="02020404030301010803" pitchFamily="18" charset="0"/>
                <a:cs typeface="Arial" panose="020B0604020202020204" pitchFamily="34" charset="0"/>
              </a:defRPr>
            </a:lvl3pPr>
            <a:lvl4pPr marL="1596360" indent="-228051">
              <a:defRPr sz="1600" b="1">
                <a:solidFill>
                  <a:schemeClr val="bg1"/>
                </a:solidFill>
                <a:latin typeface="Garamond" panose="02020404030301010803" pitchFamily="18" charset="0"/>
                <a:cs typeface="Arial" panose="020B0604020202020204" pitchFamily="34" charset="0"/>
              </a:defRPr>
            </a:lvl4pPr>
            <a:lvl5pPr marL="2052462" indent="-228051">
              <a:defRPr sz="1600" b="1">
                <a:solidFill>
                  <a:schemeClr val="bg1"/>
                </a:solidFill>
                <a:latin typeface="Garamond" panose="02020404030301010803" pitchFamily="18" charset="0"/>
                <a:cs typeface="Arial" panose="020B0604020202020204" pitchFamily="34" charset="0"/>
              </a:defRPr>
            </a:lvl5pPr>
            <a:lvl6pPr marL="2508565"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6pPr>
            <a:lvl7pPr marL="2964668"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7pPr>
            <a:lvl8pPr marL="3420770"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8pPr>
            <a:lvl9pPr marL="3876873"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9pPr>
          </a:lstStyle>
          <a:p>
            <a:fld id="{736B6BD7-D4E1-4023-9C03-E7EED72E7053}" type="slidenum">
              <a:rPr lang="en-US" altLang="en-US" sz="1200" b="0">
                <a:solidFill>
                  <a:srgbClr val="000000"/>
                </a:solidFill>
                <a:latin typeface="Arial" panose="020B0604020202020204" pitchFamily="34" charset="0"/>
              </a:rPr>
              <a:pPr/>
              <a:t>1</a:t>
            </a:fld>
            <a:endParaRPr lang="en-US" altLang="en-US" sz="1200" b="0">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90525" y="695325"/>
            <a:ext cx="6178550" cy="3476625"/>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One of the earliest and most ingenious approaches to explain racial economic inequality employed a conventional two-nation trade model with a trade barrier--the taste of the white "nation" for discrimination. When applied to the United States this approach treats the black and white populations as having two separate economies. Given the white taste for discrimination, their greater numerical size, and their advantage in physical capital ownership over Blacks, one could argue that a colonial relationship develops with whites holding a dominant economic position. </a:t>
            </a:r>
          </a:p>
          <a:p>
            <a:endParaRPr lang="en-US" altLang="en-US">
              <a:latin typeface="Arial" panose="020B0604020202020204" pitchFamily="34" charset="0"/>
              <a:cs typeface="Arial" panose="020B0604020202020204" pitchFamily="34" charset="0"/>
            </a:endParaRPr>
          </a:p>
        </p:txBody>
      </p:sp>
      <p:sp>
        <p:nvSpPr>
          <p:cNvPr id="11268" name="Slide Number Placeholder 3"/>
          <p:cNvSpPr>
            <a:spLocks noGrp="1"/>
          </p:cNvSpPr>
          <p:nvPr>
            <p:ph type="sldNum" sz="quarter" idx="5"/>
          </p:nvPr>
        </p:nvSpPr>
        <p:spPr>
          <a:xfrm>
            <a:off x="3941717" y="8806516"/>
            <a:ext cx="3016394" cy="4629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5" tIns="46367" rIns="92735" bIns="46367"/>
          <a:lstStyle>
            <a:lvl1pPr>
              <a:defRPr sz="1600" b="1">
                <a:solidFill>
                  <a:schemeClr val="bg1"/>
                </a:solidFill>
                <a:latin typeface="Garamond" panose="02020404030301010803" pitchFamily="18" charset="0"/>
                <a:cs typeface="Arial" panose="020B0604020202020204" pitchFamily="34" charset="0"/>
              </a:defRPr>
            </a:lvl1pPr>
            <a:lvl2pPr marL="741167" indent="-285064">
              <a:defRPr sz="1600" b="1">
                <a:solidFill>
                  <a:schemeClr val="bg1"/>
                </a:solidFill>
                <a:latin typeface="Garamond" panose="02020404030301010803" pitchFamily="18" charset="0"/>
                <a:cs typeface="Arial" panose="020B0604020202020204" pitchFamily="34" charset="0"/>
              </a:defRPr>
            </a:lvl2pPr>
            <a:lvl3pPr marL="1140257" indent="-228051">
              <a:defRPr sz="1600" b="1">
                <a:solidFill>
                  <a:schemeClr val="bg1"/>
                </a:solidFill>
                <a:latin typeface="Garamond" panose="02020404030301010803" pitchFamily="18" charset="0"/>
                <a:cs typeface="Arial" panose="020B0604020202020204" pitchFamily="34" charset="0"/>
              </a:defRPr>
            </a:lvl3pPr>
            <a:lvl4pPr marL="1596360" indent="-228051">
              <a:defRPr sz="1600" b="1">
                <a:solidFill>
                  <a:schemeClr val="bg1"/>
                </a:solidFill>
                <a:latin typeface="Garamond" panose="02020404030301010803" pitchFamily="18" charset="0"/>
                <a:cs typeface="Arial" panose="020B0604020202020204" pitchFamily="34" charset="0"/>
              </a:defRPr>
            </a:lvl4pPr>
            <a:lvl5pPr marL="2052462" indent="-228051">
              <a:defRPr sz="1600" b="1">
                <a:solidFill>
                  <a:schemeClr val="bg1"/>
                </a:solidFill>
                <a:latin typeface="Garamond" panose="02020404030301010803" pitchFamily="18" charset="0"/>
                <a:cs typeface="Arial" panose="020B0604020202020204" pitchFamily="34" charset="0"/>
              </a:defRPr>
            </a:lvl5pPr>
            <a:lvl6pPr marL="2508565"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6pPr>
            <a:lvl7pPr marL="2964668"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7pPr>
            <a:lvl8pPr marL="3420770"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8pPr>
            <a:lvl9pPr marL="3876873"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9pPr>
          </a:lstStyle>
          <a:p>
            <a:fld id="{736B6BD7-D4E1-4023-9C03-E7EED72E7053}" type="slidenum">
              <a:rPr lang="en-US" altLang="en-US" sz="1200" b="0">
                <a:solidFill>
                  <a:srgbClr val="000000"/>
                </a:solidFill>
                <a:latin typeface="Arial" panose="020B0604020202020204" pitchFamily="34" charset="0"/>
              </a:rPr>
              <a:pPr/>
              <a:t>10</a:t>
            </a:fld>
            <a:endParaRPr lang="en-US" altLang="en-US" sz="1200" b="0">
              <a:solidFill>
                <a:srgbClr val="000000"/>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1413"/>
            <a:ext cx="5476875" cy="3081337"/>
          </a:xfrm>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endParaRPr lang="en-US"/>
          </a:p>
        </p:txBody>
      </p:sp>
    </p:spTree>
    <p:extLst>
      <p:ext uri="{BB962C8B-B14F-4D97-AF65-F5344CB8AC3E}">
        <p14:creationId xmlns:p14="http://schemas.microsoft.com/office/powerpoint/2010/main" val="132388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1413"/>
            <a:ext cx="5476875" cy="3081337"/>
          </a:xfrm>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endParaRPr lang="en-US"/>
          </a:p>
        </p:txBody>
      </p:sp>
    </p:spTree>
    <p:extLst>
      <p:ext uri="{BB962C8B-B14F-4D97-AF65-F5344CB8AC3E}">
        <p14:creationId xmlns:p14="http://schemas.microsoft.com/office/powerpoint/2010/main" val="334918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1413"/>
            <a:ext cx="5476875" cy="3081337"/>
          </a:xfrm>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endParaRPr lang="en-US"/>
          </a:p>
        </p:txBody>
      </p:sp>
    </p:spTree>
    <p:extLst>
      <p:ext uri="{BB962C8B-B14F-4D97-AF65-F5344CB8AC3E}">
        <p14:creationId xmlns:p14="http://schemas.microsoft.com/office/powerpoint/2010/main" val="3178358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1413"/>
            <a:ext cx="5476875" cy="3081337"/>
          </a:xfrm>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endParaRPr lang="en-US"/>
          </a:p>
        </p:txBody>
      </p:sp>
    </p:spTree>
    <p:extLst>
      <p:ext uri="{BB962C8B-B14F-4D97-AF65-F5344CB8AC3E}">
        <p14:creationId xmlns:p14="http://schemas.microsoft.com/office/powerpoint/2010/main" val="2676216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90525" y="695325"/>
            <a:ext cx="6178550" cy="3476625"/>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One of the earliest and most ingenious approaches to explain racial economic inequality employed a conventional two-nation trade model with a trade barrier--the taste of the white "nation" for discrimination. When applied to the United States this approach treats the black and white populations as having two separate economies. Given the white taste for discrimination, their greater numerical size, and their advantage in physical capital ownership over Blacks, one could argue that a colonial relationship develops with whites holding a dominant economic position. </a:t>
            </a:r>
          </a:p>
          <a:p>
            <a:endParaRPr lang="en-US" altLang="en-US">
              <a:latin typeface="Arial" panose="020B0604020202020204" pitchFamily="34" charset="0"/>
              <a:cs typeface="Arial" panose="020B0604020202020204" pitchFamily="34" charset="0"/>
            </a:endParaRPr>
          </a:p>
        </p:txBody>
      </p:sp>
      <p:sp>
        <p:nvSpPr>
          <p:cNvPr id="11268" name="Slide Number Placeholder 3"/>
          <p:cNvSpPr>
            <a:spLocks noGrp="1"/>
          </p:cNvSpPr>
          <p:nvPr>
            <p:ph type="sldNum" sz="quarter" idx="5"/>
          </p:nvPr>
        </p:nvSpPr>
        <p:spPr>
          <a:xfrm>
            <a:off x="3941717" y="8806516"/>
            <a:ext cx="3016394" cy="4629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5" tIns="46367" rIns="92735" bIns="46367"/>
          <a:lstStyle>
            <a:lvl1pPr>
              <a:defRPr sz="1600" b="1">
                <a:solidFill>
                  <a:schemeClr val="bg1"/>
                </a:solidFill>
                <a:latin typeface="Garamond" panose="02020404030301010803" pitchFamily="18" charset="0"/>
                <a:cs typeface="Arial" panose="020B0604020202020204" pitchFamily="34" charset="0"/>
              </a:defRPr>
            </a:lvl1pPr>
            <a:lvl2pPr marL="741167" indent="-285064">
              <a:defRPr sz="1600" b="1">
                <a:solidFill>
                  <a:schemeClr val="bg1"/>
                </a:solidFill>
                <a:latin typeface="Garamond" panose="02020404030301010803" pitchFamily="18" charset="0"/>
                <a:cs typeface="Arial" panose="020B0604020202020204" pitchFamily="34" charset="0"/>
              </a:defRPr>
            </a:lvl2pPr>
            <a:lvl3pPr marL="1140257" indent="-228051">
              <a:defRPr sz="1600" b="1">
                <a:solidFill>
                  <a:schemeClr val="bg1"/>
                </a:solidFill>
                <a:latin typeface="Garamond" panose="02020404030301010803" pitchFamily="18" charset="0"/>
                <a:cs typeface="Arial" panose="020B0604020202020204" pitchFamily="34" charset="0"/>
              </a:defRPr>
            </a:lvl3pPr>
            <a:lvl4pPr marL="1596360" indent="-228051">
              <a:defRPr sz="1600" b="1">
                <a:solidFill>
                  <a:schemeClr val="bg1"/>
                </a:solidFill>
                <a:latin typeface="Garamond" panose="02020404030301010803" pitchFamily="18" charset="0"/>
                <a:cs typeface="Arial" panose="020B0604020202020204" pitchFamily="34" charset="0"/>
              </a:defRPr>
            </a:lvl4pPr>
            <a:lvl5pPr marL="2052462" indent="-228051">
              <a:defRPr sz="1600" b="1">
                <a:solidFill>
                  <a:schemeClr val="bg1"/>
                </a:solidFill>
                <a:latin typeface="Garamond" panose="02020404030301010803" pitchFamily="18" charset="0"/>
                <a:cs typeface="Arial" panose="020B0604020202020204" pitchFamily="34" charset="0"/>
              </a:defRPr>
            </a:lvl5pPr>
            <a:lvl6pPr marL="2508565"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6pPr>
            <a:lvl7pPr marL="2964668"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7pPr>
            <a:lvl8pPr marL="3420770"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8pPr>
            <a:lvl9pPr marL="3876873"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9pPr>
          </a:lstStyle>
          <a:p>
            <a:fld id="{736B6BD7-D4E1-4023-9C03-E7EED72E7053}" type="slidenum">
              <a:rPr lang="en-US" altLang="en-US" sz="1200" b="0">
                <a:solidFill>
                  <a:srgbClr val="000000"/>
                </a:solidFill>
                <a:latin typeface="Arial" panose="020B0604020202020204" pitchFamily="34" charset="0"/>
              </a:rPr>
              <a:pPr/>
              <a:t>15</a:t>
            </a:fld>
            <a:endParaRPr lang="en-US" altLang="en-US" sz="1200" b="0">
              <a:solidFill>
                <a:srgbClr val="000000"/>
              </a:solidFill>
              <a:latin typeface="Arial" panose="020B0604020202020204" pitchFamily="34" charset="0"/>
            </a:endParaRPr>
          </a:p>
        </p:txBody>
      </p:sp>
    </p:spTree>
    <p:extLst>
      <p:ext uri="{BB962C8B-B14F-4D97-AF65-F5344CB8AC3E}">
        <p14:creationId xmlns:p14="http://schemas.microsoft.com/office/powerpoint/2010/main" val="116177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1413"/>
            <a:ext cx="5476875" cy="3081337"/>
          </a:xfrm>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endParaRPr lang="en-US"/>
          </a:p>
        </p:txBody>
      </p:sp>
    </p:spTree>
    <p:extLst>
      <p:ext uri="{BB962C8B-B14F-4D97-AF65-F5344CB8AC3E}">
        <p14:creationId xmlns:p14="http://schemas.microsoft.com/office/powerpoint/2010/main" val="1795524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1413"/>
            <a:ext cx="5476875" cy="3081337"/>
          </a:xfrm>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endParaRPr lang="en-US"/>
          </a:p>
        </p:txBody>
      </p:sp>
    </p:spTree>
    <p:extLst>
      <p:ext uri="{BB962C8B-B14F-4D97-AF65-F5344CB8AC3E}">
        <p14:creationId xmlns:p14="http://schemas.microsoft.com/office/powerpoint/2010/main" val="3526907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90525" y="695325"/>
            <a:ext cx="6178550" cy="3476625"/>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1268" name="Slide Number Placeholder 3"/>
          <p:cNvSpPr>
            <a:spLocks noGrp="1"/>
          </p:cNvSpPr>
          <p:nvPr>
            <p:ph type="sldNum" sz="quarter" idx="5"/>
          </p:nvPr>
        </p:nvSpPr>
        <p:spPr>
          <a:xfrm>
            <a:off x="3941717" y="8806516"/>
            <a:ext cx="3016394" cy="4629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5" tIns="46367" rIns="92735" bIns="46367"/>
          <a:lstStyle>
            <a:lvl1pPr>
              <a:defRPr sz="1600" b="1">
                <a:solidFill>
                  <a:schemeClr val="bg1"/>
                </a:solidFill>
                <a:latin typeface="Garamond" panose="02020404030301010803" pitchFamily="18" charset="0"/>
                <a:cs typeface="Arial" panose="020B0604020202020204" pitchFamily="34" charset="0"/>
              </a:defRPr>
            </a:lvl1pPr>
            <a:lvl2pPr marL="741167" indent="-285064">
              <a:defRPr sz="1600" b="1">
                <a:solidFill>
                  <a:schemeClr val="bg1"/>
                </a:solidFill>
                <a:latin typeface="Garamond" panose="02020404030301010803" pitchFamily="18" charset="0"/>
                <a:cs typeface="Arial" panose="020B0604020202020204" pitchFamily="34" charset="0"/>
              </a:defRPr>
            </a:lvl2pPr>
            <a:lvl3pPr marL="1140257" indent="-228051">
              <a:defRPr sz="1600" b="1">
                <a:solidFill>
                  <a:schemeClr val="bg1"/>
                </a:solidFill>
                <a:latin typeface="Garamond" panose="02020404030301010803" pitchFamily="18" charset="0"/>
                <a:cs typeface="Arial" panose="020B0604020202020204" pitchFamily="34" charset="0"/>
              </a:defRPr>
            </a:lvl3pPr>
            <a:lvl4pPr marL="1596360" indent="-228051">
              <a:defRPr sz="1600" b="1">
                <a:solidFill>
                  <a:schemeClr val="bg1"/>
                </a:solidFill>
                <a:latin typeface="Garamond" panose="02020404030301010803" pitchFamily="18" charset="0"/>
                <a:cs typeface="Arial" panose="020B0604020202020204" pitchFamily="34" charset="0"/>
              </a:defRPr>
            </a:lvl4pPr>
            <a:lvl5pPr marL="2052462" indent="-228051">
              <a:defRPr sz="1600" b="1">
                <a:solidFill>
                  <a:schemeClr val="bg1"/>
                </a:solidFill>
                <a:latin typeface="Garamond" panose="02020404030301010803" pitchFamily="18" charset="0"/>
                <a:cs typeface="Arial" panose="020B0604020202020204" pitchFamily="34" charset="0"/>
              </a:defRPr>
            </a:lvl5pPr>
            <a:lvl6pPr marL="2508565"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6pPr>
            <a:lvl7pPr marL="2964668"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7pPr>
            <a:lvl8pPr marL="3420770"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8pPr>
            <a:lvl9pPr marL="3876873"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9pPr>
          </a:lstStyle>
          <a:p>
            <a:fld id="{736B6BD7-D4E1-4023-9C03-E7EED72E7053}" type="slidenum">
              <a:rPr lang="en-US" altLang="en-US" sz="1200" b="0">
                <a:solidFill>
                  <a:srgbClr val="000000"/>
                </a:solidFill>
                <a:latin typeface="Arial" panose="020B0604020202020204" pitchFamily="34" charset="0"/>
              </a:rPr>
              <a:pPr/>
              <a:t>18</a:t>
            </a:fld>
            <a:endParaRPr lang="en-US" altLang="en-US" sz="1200" b="0">
              <a:solidFill>
                <a:srgbClr val="000000"/>
              </a:solidFill>
              <a:latin typeface="Arial" panose="020B0604020202020204" pitchFamily="34" charset="0"/>
            </a:endParaRPr>
          </a:p>
        </p:txBody>
      </p:sp>
    </p:spTree>
    <p:extLst>
      <p:ext uri="{BB962C8B-B14F-4D97-AF65-F5344CB8AC3E}">
        <p14:creationId xmlns:p14="http://schemas.microsoft.com/office/powerpoint/2010/main" val="1631468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90525" y="695325"/>
            <a:ext cx="6178550" cy="3476625"/>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One of the earliest and most ingenious approaches to explain racial economic inequality employed a conventional two-nation trade model with a trade barrier--the taste of the white "nation" for discrimination. When applied to the United States this approach treats the black and white populations as having two separate economies. Given the white taste for discrimination, their greater numerical size, and their advantage in physical capital ownership over Blacks, one could argue that a colonial relationship develops with whites holding a dominant economic position. </a:t>
            </a:r>
          </a:p>
          <a:p>
            <a:endParaRPr lang="en-US" altLang="en-US">
              <a:latin typeface="Arial" panose="020B0604020202020204" pitchFamily="34" charset="0"/>
              <a:cs typeface="Arial" panose="020B0604020202020204" pitchFamily="34" charset="0"/>
            </a:endParaRPr>
          </a:p>
        </p:txBody>
      </p:sp>
      <p:sp>
        <p:nvSpPr>
          <p:cNvPr id="11268" name="Slide Number Placeholder 3"/>
          <p:cNvSpPr>
            <a:spLocks noGrp="1"/>
          </p:cNvSpPr>
          <p:nvPr>
            <p:ph type="sldNum" sz="quarter" idx="5"/>
          </p:nvPr>
        </p:nvSpPr>
        <p:spPr>
          <a:xfrm>
            <a:off x="3941717" y="8806516"/>
            <a:ext cx="3016394" cy="4629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5" tIns="46367" rIns="92735" bIns="46367"/>
          <a:lstStyle>
            <a:lvl1pPr>
              <a:defRPr sz="1600" b="1">
                <a:solidFill>
                  <a:schemeClr val="bg1"/>
                </a:solidFill>
                <a:latin typeface="Garamond" panose="02020404030301010803" pitchFamily="18" charset="0"/>
                <a:cs typeface="Arial" panose="020B0604020202020204" pitchFamily="34" charset="0"/>
              </a:defRPr>
            </a:lvl1pPr>
            <a:lvl2pPr marL="741167" indent="-285064">
              <a:defRPr sz="1600" b="1">
                <a:solidFill>
                  <a:schemeClr val="bg1"/>
                </a:solidFill>
                <a:latin typeface="Garamond" panose="02020404030301010803" pitchFamily="18" charset="0"/>
                <a:cs typeface="Arial" panose="020B0604020202020204" pitchFamily="34" charset="0"/>
              </a:defRPr>
            </a:lvl2pPr>
            <a:lvl3pPr marL="1140257" indent="-228051">
              <a:defRPr sz="1600" b="1">
                <a:solidFill>
                  <a:schemeClr val="bg1"/>
                </a:solidFill>
                <a:latin typeface="Garamond" panose="02020404030301010803" pitchFamily="18" charset="0"/>
                <a:cs typeface="Arial" panose="020B0604020202020204" pitchFamily="34" charset="0"/>
              </a:defRPr>
            </a:lvl3pPr>
            <a:lvl4pPr marL="1596360" indent="-228051">
              <a:defRPr sz="1600" b="1">
                <a:solidFill>
                  <a:schemeClr val="bg1"/>
                </a:solidFill>
                <a:latin typeface="Garamond" panose="02020404030301010803" pitchFamily="18" charset="0"/>
                <a:cs typeface="Arial" panose="020B0604020202020204" pitchFamily="34" charset="0"/>
              </a:defRPr>
            </a:lvl4pPr>
            <a:lvl5pPr marL="2052462" indent="-228051">
              <a:defRPr sz="1600" b="1">
                <a:solidFill>
                  <a:schemeClr val="bg1"/>
                </a:solidFill>
                <a:latin typeface="Garamond" panose="02020404030301010803" pitchFamily="18" charset="0"/>
                <a:cs typeface="Arial" panose="020B0604020202020204" pitchFamily="34" charset="0"/>
              </a:defRPr>
            </a:lvl5pPr>
            <a:lvl6pPr marL="2508565"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6pPr>
            <a:lvl7pPr marL="2964668"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7pPr>
            <a:lvl8pPr marL="3420770"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8pPr>
            <a:lvl9pPr marL="3876873"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9pPr>
          </a:lstStyle>
          <a:p>
            <a:fld id="{736B6BD7-D4E1-4023-9C03-E7EED72E7053}" type="slidenum">
              <a:rPr lang="en-US" altLang="en-US" sz="1200" b="0">
                <a:solidFill>
                  <a:srgbClr val="000000"/>
                </a:solidFill>
                <a:latin typeface="Arial" panose="020B0604020202020204" pitchFamily="34" charset="0"/>
              </a:rPr>
              <a:pPr/>
              <a:t>2</a:t>
            </a:fld>
            <a:endParaRPr lang="en-US" altLang="en-US" sz="1200" b="0">
              <a:solidFill>
                <a:srgbClr val="000000"/>
              </a:solidFill>
              <a:latin typeface="Arial" panose="020B0604020202020204" pitchFamily="34" charset="0"/>
            </a:endParaRPr>
          </a:p>
        </p:txBody>
      </p:sp>
    </p:spTree>
    <p:extLst>
      <p:ext uri="{BB962C8B-B14F-4D97-AF65-F5344CB8AC3E}">
        <p14:creationId xmlns:p14="http://schemas.microsoft.com/office/powerpoint/2010/main" val="2272263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90525" y="695325"/>
            <a:ext cx="6178550" cy="3476625"/>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One of the earliest and most ingenious approaches to explain racial economic inequality employed a conventional two-nation trade model with a trade barrier--the taste of the white "nation" for discrimination. When applied to the United States this approach treats the black and white populations as having two separate economies. Given the white taste for discrimination, their greater numerical size, and their advantage in physical capital ownership over Blacks, one could argue that a colonial relationship develops with whites holding a dominant economic position. </a:t>
            </a:r>
          </a:p>
          <a:p>
            <a:endParaRPr lang="en-US" altLang="en-US">
              <a:latin typeface="Arial" panose="020B0604020202020204" pitchFamily="34" charset="0"/>
              <a:cs typeface="Arial" panose="020B0604020202020204" pitchFamily="34" charset="0"/>
            </a:endParaRPr>
          </a:p>
        </p:txBody>
      </p:sp>
      <p:sp>
        <p:nvSpPr>
          <p:cNvPr id="11268" name="Slide Number Placeholder 3"/>
          <p:cNvSpPr>
            <a:spLocks noGrp="1"/>
          </p:cNvSpPr>
          <p:nvPr>
            <p:ph type="sldNum" sz="quarter" idx="5"/>
          </p:nvPr>
        </p:nvSpPr>
        <p:spPr>
          <a:xfrm>
            <a:off x="3941717" y="8806516"/>
            <a:ext cx="3016394" cy="4629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5" tIns="46367" rIns="92735" bIns="46367"/>
          <a:lstStyle>
            <a:lvl1pPr>
              <a:defRPr sz="1600" b="1">
                <a:solidFill>
                  <a:schemeClr val="bg1"/>
                </a:solidFill>
                <a:latin typeface="Garamond" panose="02020404030301010803" pitchFamily="18" charset="0"/>
                <a:cs typeface="Arial" panose="020B0604020202020204" pitchFamily="34" charset="0"/>
              </a:defRPr>
            </a:lvl1pPr>
            <a:lvl2pPr marL="741167" indent="-285064">
              <a:defRPr sz="1600" b="1">
                <a:solidFill>
                  <a:schemeClr val="bg1"/>
                </a:solidFill>
                <a:latin typeface="Garamond" panose="02020404030301010803" pitchFamily="18" charset="0"/>
                <a:cs typeface="Arial" panose="020B0604020202020204" pitchFamily="34" charset="0"/>
              </a:defRPr>
            </a:lvl2pPr>
            <a:lvl3pPr marL="1140257" indent="-228051">
              <a:defRPr sz="1600" b="1">
                <a:solidFill>
                  <a:schemeClr val="bg1"/>
                </a:solidFill>
                <a:latin typeface="Garamond" panose="02020404030301010803" pitchFamily="18" charset="0"/>
                <a:cs typeface="Arial" panose="020B0604020202020204" pitchFamily="34" charset="0"/>
              </a:defRPr>
            </a:lvl3pPr>
            <a:lvl4pPr marL="1596360" indent="-228051">
              <a:defRPr sz="1600" b="1">
                <a:solidFill>
                  <a:schemeClr val="bg1"/>
                </a:solidFill>
                <a:latin typeface="Garamond" panose="02020404030301010803" pitchFamily="18" charset="0"/>
                <a:cs typeface="Arial" panose="020B0604020202020204" pitchFamily="34" charset="0"/>
              </a:defRPr>
            </a:lvl4pPr>
            <a:lvl5pPr marL="2052462" indent="-228051">
              <a:defRPr sz="1600" b="1">
                <a:solidFill>
                  <a:schemeClr val="bg1"/>
                </a:solidFill>
                <a:latin typeface="Garamond" panose="02020404030301010803" pitchFamily="18" charset="0"/>
                <a:cs typeface="Arial" panose="020B0604020202020204" pitchFamily="34" charset="0"/>
              </a:defRPr>
            </a:lvl5pPr>
            <a:lvl6pPr marL="2508565"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6pPr>
            <a:lvl7pPr marL="2964668"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7pPr>
            <a:lvl8pPr marL="3420770"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8pPr>
            <a:lvl9pPr marL="3876873"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9pPr>
          </a:lstStyle>
          <a:p>
            <a:fld id="{736B6BD7-D4E1-4023-9C03-E7EED72E7053}" type="slidenum">
              <a:rPr lang="en-US" altLang="en-US" sz="1200" b="0">
                <a:solidFill>
                  <a:srgbClr val="000000"/>
                </a:solidFill>
                <a:latin typeface="Arial" panose="020B0604020202020204" pitchFamily="34" charset="0"/>
              </a:rPr>
              <a:pPr/>
              <a:t>3</a:t>
            </a:fld>
            <a:endParaRPr lang="en-US" altLang="en-US" sz="1200" b="0">
              <a:solidFill>
                <a:srgbClr val="000000"/>
              </a:solidFill>
              <a:latin typeface="Arial" panose="020B0604020202020204" pitchFamily="34" charset="0"/>
            </a:endParaRPr>
          </a:p>
        </p:txBody>
      </p:sp>
    </p:spTree>
    <p:extLst>
      <p:ext uri="{BB962C8B-B14F-4D97-AF65-F5344CB8AC3E}">
        <p14:creationId xmlns:p14="http://schemas.microsoft.com/office/powerpoint/2010/main" val="121505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90525" y="695325"/>
            <a:ext cx="6178550" cy="3476625"/>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One of the earliest and most ingenious approaches to explain racial economic inequality employed a conventional two-nation trade model with a trade barrier--the taste of the white "nation" for discrimination. When applied to the United States this approach treats the black and white populations as having two separate economies. Given the white taste for discrimination, their greater numerical size, and their advantage in physical capital ownership over Blacks, one could argue that a colonial relationship develops with whites holding a dominant economic position. </a:t>
            </a:r>
          </a:p>
          <a:p>
            <a:endParaRPr lang="en-US" altLang="en-US">
              <a:latin typeface="Arial" panose="020B0604020202020204" pitchFamily="34" charset="0"/>
              <a:cs typeface="Arial" panose="020B0604020202020204" pitchFamily="34" charset="0"/>
            </a:endParaRPr>
          </a:p>
        </p:txBody>
      </p:sp>
      <p:sp>
        <p:nvSpPr>
          <p:cNvPr id="11268" name="Slide Number Placeholder 3"/>
          <p:cNvSpPr>
            <a:spLocks noGrp="1"/>
          </p:cNvSpPr>
          <p:nvPr>
            <p:ph type="sldNum" sz="quarter" idx="5"/>
          </p:nvPr>
        </p:nvSpPr>
        <p:spPr>
          <a:xfrm>
            <a:off x="3941717" y="8806516"/>
            <a:ext cx="3016394" cy="4629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5" tIns="46367" rIns="92735" bIns="46367"/>
          <a:lstStyle>
            <a:lvl1pPr>
              <a:defRPr sz="1600" b="1">
                <a:solidFill>
                  <a:schemeClr val="bg1"/>
                </a:solidFill>
                <a:latin typeface="Garamond" panose="02020404030301010803" pitchFamily="18" charset="0"/>
                <a:cs typeface="Arial" panose="020B0604020202020204" pitchFamily="34" charset="0"/>
              </a:defRPr>
            </a:lvl1pPr>
            <a:lvl2pPr marL="741167" indent="-285064">
              <a:defRPr sz="1600" b="1">
                <a:solidFill>
                  <a:schemeClr val="bg1"/>
                </a:solidFill>
                <a:latin typeface="Garamond" panose="02020404030301010803" pitchFamily="18" charset="0"/>
                <a:cs typeface="Arial" panose="020B0604020202020204" pitchFamily="34" charset="0"/>
              </a:defRPr>
            </a:lvl2pPr>
            <a:lvl3pPr marL="1140257" indent="-228051">
              <a:defRPr sz="1600" b="1">
                <a:solidFill>
                  <a:schemeClr val="bg1"/>
                </a:solidFill>
                <a:latin typeface="Garamond" panose="02020404030301010803" pitchFamily="18" charset="0"/>
                <a:cs typeface="Arial" panose="020B0604020202020204" pitchFamily="34" charset="0"/>
              </a:defRPr>
            </a:lvl3pPr>
            <a:lvl4pPr marL="1596360" indent="-228051">
              <a:defRPr sz="1600" b="1">
                <a:solidFill>
                  <a:schemeClr val="bg1"/>
                </a:solidFill>
                <a:latin typeface="Garamond" panose="02020404030301010803" pitchFamily="18" charset="0"/>
                <a:cs typeface="Arial" panose="020B0604020202020204" pitchFamily="34" charset="0"/>
              </a:defRPr>
            </a:lvl4pPr>
            <a:lvl5pPr marL="2052462" indent="-228051">
              <a:defRPr sz="1600" b="1">
                <a:solidFill>
                  <a:schemeClr val="bg1"/>
                </a:solidFill>
                <a:latin typeface="Garamond" panose="02020404030301010803" pitchFamily="18" charset="0"/>
                <a:cs typeface="Arial" panose="020B0604020202020204" pitchFamily="34" charset="0"/>
              </a:defRPr>
            </a:lvl5pPr>
            <a:lvl6pPr marL="2508565"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6pPr>
            <a:lvl7pPr marL="2964668"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7pPr>
            <a:lvl8pPr marL="3420770"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8pPr>
            <a:lvl9pPr marL="3876873" indent="-228051" eaLnBrk="0" fontAlgn="base" hangingPunct="0">
              <a:spcBef>
                <a:spcPct val="0"/>
              </a:spcBef>
              <a:spcAft>
                <a:spcPct val="0"/>
              </a:spcAft>
              <a:defRPr sz="1600" b="1">
                <a:solidFill>
                  <a:schemeClr val="bg1"/>
                </a:solidFill>
                <a:latin typeface="Garamond" panose="02020404030301010803" pitchFamily="18" charset="0"/>
                <a:cs typeface="Arial" panose="020B0604020202020204" pitchFamily="34" charset="0"/>
              </a:defRPr>
            </a:lvl9pPr>
          </a:lstStyle>
          <a:p>
            <a:fld id="{736B6BD7-D4E1-4023-9C03-E7EED72E7053}" type="slidenum">
              <a:rPr lang="en-US" altLang="en-US" sz="1200" b="0">
                <a:solidFill>
                  <a:srgbClr val="000000"/>
                </a:solidFill>
                <a:latin typeface="Arial" panose="020B0604020202020204" pitchFamily="34" charset="0"/>
              </a:rPr>
              <a:pPr/>
              <a:t>4</a:t>
            </a:fld>
            <a:endParaRPr lang="en-US" altLang="en-US" sz="1200" b="0">
              <a:solidFill>
                <a:srgbClr val="000000"/>
              </a:solidFill>
              <a:latin typeface="Arial" panose="020B0604020202020204" pitchFamily="34" charset="0"/>
            </a:endParaRPr>
          </a:p>
        </p:txBody>
      </p:sp>
    </p:spTree>
    <p:extLst>
      <p:ext uri="{BB962C8B-B14F-4D97-AF65-F5344CB8AC3E}">
        <p14:creationId xmlns:p14="http://schemas.microsoft.com/office/powerpoint/2010/main" val="2879336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1413"/>
            <a:ext cx="5476875" cy="3081337"/>
          </a:xfrm>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endParaRPr lang="en-US"/>
          </a:p>
        </p:txBody>
      </p:sp>
    </p:spTree>
    <p:extLst>
      <p:ext uri="{BB962C8B-B14F-4D97-AF65-F5344CB8AC3E}">
        <p14:creationId xmlns:p14="http://schemas.microsoft.com/office/powerpoint/2010/main" val="4260514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1413"/>
            <a:ext cx="5476875" cy="3081337"/>
          </a:xfrm>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endParaRPr lang="en-US"/>
          </a:p>
        </p:txBody>
      </p:sp>
    </p:spTree>
    <p:extLst>
      <p:ext uri="{BB962C8B-B14F-4D97-AF65-F5344CB8AC3E}">
        <p14:creationId xmlns:p14="http://schemas.microsoft.com/office/powerpoint/2010/main" val="2668458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1413"/>
            <a:ext cx="5476875" cy="3081337"/>
          </a:xfrm>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endParaRPr lang="en-US"/>
          </a:p>
        </p:txBody>
      </p:sp>
    </p:spTree>
    <p:extLst>
      <p:ext uri="{BB962C8B-B14F-4D97-AF65-F5344CB8AC3E}">
        <p14:creationId xmlns:p14="http://schemas.microsoft.com/office/powerpoint/2010/main" val="2899691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1413"/>
            <a:ext cx="5476875" cy="3081337"/>
          </a:xfrm>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endParaRPr lang="en-US"/>
          </a:p>
        </p:txBody>
      </p:sp>
    </p:spTree>
    <p:extLst>
      <p:ext uri="{BB962C8B-B14F-4D97-AF65-F5344CB8AC3E}">
        <p14:creationId xmlns:p14="http://schemas.microsoft.com/office/powerpoint/2010/main" val="3031653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1413"/>
            <a:ext cx="5476875" cy="3081337"/>
          </a:xfrm>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endParaRPr lang="en-US"/>
          </a:p>
        </p:txBody>
      </p:sp>
    </p:spTree>
    <p:extLst>
      <p:ext uri="{BB962C8B-B14F-4D97-AF65-F5344CB8AC3E}">
        <p14:creationId xmlns:p14="http://schemas.microsoft.com/office/powerpoint/2010/main" val="2899691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F0474A-93C3-4D2F-B37B-C8E480C0B72A}" type="slidenum">
              <a:rPr lang="en-US" altLang="en-US"/>
              <a:pPr>
                <a:defRPr/>
              </a:pPr>
              <a:t>‹#›</a:t>
            </a:fld>
            <a:endParaRPr lang="en-US" altLang="en-US"/>
          </a:p>
        </p:txBody>
      </p:sp>
    </p:spTree>
    <p:extLst>
      <p:ext uri="{BB962C8B-B14F-4D97-AF65-F5344CB8AC3E}">
        <p14:creationId xmlns:p14="http://schemas.microsoft.com/office/powerpoint/2010/main" val="185893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E40995-B0AF-4EC0-8E83-20F7E7F49AD7}" type="slidenum">
              <a:rPr lang="en-US" altLang="en-US"/>
              <a:pPr>
                <a:defRPr/>
              </a:pPr>
              <a:t>‹#›</a:t>
            </a:fld>
            <a:endParaRPr lang="en-US" altLang="en-US"/>
          </a:p>
        </p:txBody>
      </p:sp>
    </p:spTree>
    <p:extLst>
      <p:ext uri="{BB962C8B-B14F-4D97-AF65-F5344CB8AC3E}">
        <p14:creationId xmlns:p14="http://schemas.microsoft.com/office/powerpoint/2010/main" val="415287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0" y="228600"/>
            <a:ext cx="10769600" cy="461963"/>
          </a:xfrm>
          <a:prstGeom prst="rect">
            <a:avLst/>
          </a:prstGeom>
          <a:noFill/>
        </p:spPr>
        <p:txBody>
          <a:bodyPr>
            <a:spAutoFit/>
          </a:bodyPr>
          <a:lstStyle/>
          <a:p>
            <a:pPr eaLnBrk="1" hangingPunct="1">
              <a:defRPr/>
            </a:pPr>
            <a:r>
              <a:rPr lang="en-US" sz="2400" cap="small">
                <a:solidFill>
                  <a:schemeClr val="tx1"/>
                </a:solidFill>
                <a:latin typeface="Cambria"/>
                <a:cs typeface="Cambria"/>
              </a:rPr>
              <a:t>Stanford Center on the Legal Profession</a:t>
            </a:r>
          </a:p>
        </p:txBody>
      </p:sp>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6EEE13D1-6C98-4105-B31C-527607031440}" type="slidenum">
              <a:rPr lang="en-US" altLang="en-US"/>
              <a:pPr>
                <a:defRPr/>
              </a:pPr>
              <a:t>‹#›</a:t>
            </a:fld>
            <a:endParaRPr lang="en-US" altLang="en-US"/>
          </a:p>
        </p:txBody>
      </p:sp>
    </p:spTree>
    <p:extLst>
      <p:ext uri="{BB962C8B-B14F-4D97-AF65-F5344CB8AC3E}">
        <p14:creationId xmlns:p14="http://schemas.microsoft.com/office/powerpoint/2010/main" val="400604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reserve="1">
  <p:cSld name="2_Conten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0" y="228600"/>
            <a:ext cx="10769600" cy="461963"/>
          </a:xfrm>
          <a:prstGeom prst="rect">
            <a:avLst/>
          </a:prstGeom>
          <a:noFill/>
        </p:spPr>
        <p:txBody>
          <a:bodyPr>
            <a:spAutoFit/>
          </a:bodyPr>
          <a:lstStyle/>
          <a:p>
            <a:pPr eaLnBrk="1" hangingPunct="1">
              <a:defRPr/>
            </a:pPr>
            <a:r>
              <a:rPr lang="en-US" sz="2400" cap="small">
                <a:solidFill>
                  <a:schemeClr val="tx1"/>
                </a:solidFill>
                <a:latin typeface="Cambria"/>
                <a:cs typeface="Cambria"/>
              </a:rPr>
              <a:t>Stanford Center on the Legal Profession</a:t>
            </a:r>
          </a:p>
        </p:txBody>
      </p:sp>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30E94C63-60AC-41B0-B40A-88B6E3B4CD56}" type="slidenum">
              <a:rPr lang="en-US" altLang="en-US"/>
              <a:pPr>
                <a:defRPr/>
              </a:pPr>
              <a:t>‹#›</a:t>
            </a:fld>
            <a:endParaRPr lang="en-US" altLang="en-US"/>
          </a:p>
        </p:txBody>
      </p:sp>
    </p:spTree>
    <p:extLst>
      <p:ext uri="{BB962C8B-B14F-4D97-AF65-F5344CB8AC3E}">
        <p14:creationId xmlns:p14="http://schemas.microsoft.com/office/powerpoint/2010/main" val="1919783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0" y="228600"/>
            <a:ext cx="10769600" cy="461963"/>
          </a:xfrm>
          <a:prstGeom prst="rect">
            <a:avLst/>
          </a:prstGeom>
          <a:noFill/>
        </p:spPr>
        <p:txBody>
          <a:bodyPr>
            <a:spAutoFit/>
          </a:bodyPr>
          <a:lstStyle/>
          <a:p>
            <a:pPr eaLnBrk="1" hangingPunct="1">
              <a:defRPr/>
            </a:pPr>
            <a:r>
              <a:rPr lang="en-US" sz="2400" cap="small">
                <a:solidFill>
                  <a:schemeClr val="tx1"/>
                </a:solidFill>
                <a:latin typeface="Cambria"/>
                <a:cs typeface="Cambria"/>
              </a:rPr>
              <a:t>Stanford Center on the Legal Profession</a:t>
            </a:r>
          </a:p>
        </p:txBody>
      </p:sp>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59FA0E23-58C1-45FA-8D02-41F391B117BE}" type="slidenum">
              <a:rPr lang="en-US" altLang="en-US"/>
              <a:pPr>
                <a:defRPr/>
              </a:pPr>
              <a:t>‹#›</a:t>
            </a:fld>
            <a:endParaRPr lang="en-US" altLang="en-US"/>
          </a:p>
        </p:txBody>
      </p:sp>
    </p:spTree>
    <p:extLst>
      <p:ext uri="{BB962C8B-B14F-4D97-AF65-F5344CB8AC3E}">
        <p14:creationId xmlns:p14="http://schemas.microsoft.com/office/powerpoint/2010/main" val="3231561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ctr">
              <a:buSzPct val="25000"/>
              <a:defRPr sz="1467" smtClean="0">
                <a:solidFill>
                  <a:srgbClr val="FFFFFF"/>
                </a:solidFill>
                <a:latin typeface="Source Sans Pro"/>
                <a:ea typeface="Source Sans Pro"/>
                <a:cs typeface="Source Sans Pro"/>
                <a:sym typeface="Source Sans Pro"/>
              </a:defRPr>
            </a:lvl1pPr>
          </a:lstStyle>
          <a:p>
            <a:pPr>
              <a:defRPr/>
            </a:pPr>
            <a:fld id="{6693C326-6948-4A87-A27F-A1C9FDFB87FF}" type="slidenum">
              <a:rPr lang="en"/>
              <a:pPr>
                <a:defRPr/>
              </a:pPr>
              <a:t>‹#›</a:t>
            </a:fld>
            <a:endParaRPr lang="en"/>
          </a:p>
        </p:txBody>
      </p:sp>
    </p:spTree>
    <p:extLst>
      <p:ext uri="{BB962C8B-B14F-4D97-AF65-F5344CB8AC3E}">
        <p14:creationId xmlns:p14="http://schemas.microsoft.com/office/powerpoint/2010/main" val="422204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2" name="Rectangle 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chemeClr val="tx1"/>
                </a:solidFill>
                <a:latin typeface="+mn-lt"/>
                <a:cs typeface="Arial" charset="0"/>
              </a:defRPr>
            </a:lvl1pPr>
          </a:lstStyle>
          <a:p>
            <a:pPr>
              <a:defRPr/>
            </a:pPr>
            <a:endParaRPr lang="en-US"/>
          </a:p>
        </p:txBody>
      </p:sp>
      <p:sp>
        <p:nvSpPr>
          <p:cNvPr id="68613"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solidFill>
                  <a:schemeClr val="tx1"/>
                </a:solidFill>
                <a:latin typeface="+mn-lt"/>
                <a:cs typeface="Arial" charset="0"/>
              </a:defRPr>
            </a:lvl1pPr>
          </a:lstStyle>
          <a:p>
            <a:pPr>
              <a:defRPr/>
            </a:pPr>
            <a:endParaRPr lang="en-US"/>
          </a:p>
        </p:txBody>
      </p:sp>
      <p:sp>
        <p:nvSpPr>
          <p:cNvPr id="68614" name="Rectangle 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chemeClr val="tx1"/>
                </a:solidFill>
                <a:latin typeface="Verdana" panose="020B0604030504040204" pitchFamily="34" charset="0"/>
              </a:defRPr>
            </a:lvl1pPr>
          </a:lstStyle>
          <a:p>
            <a:pPr>
              <a:defRPr/>
            </a:pPr>
            <a:fld id="{4AAF63AD-68F0-4932-909E-C65C7AC1F1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2438400"/>
            <a:ext cx="12192000" cy="4419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3"/>
          </a:p>
        </p:txBody>
      </p:sp>
      <p:sp>
        <p:nvSpPr>
          <p:cNvPr id="16" name="Rectangle 15"/>
          <p:cNvSpPr/>
          <p:nvPr/>
        </p:nvSpPr>
        <p:spPr>
          <a:xfrm>
            <a:off x="0" y="2233613"/>
            <a:ext cx="12192000" cy="204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3"/>
          </a:p>
        </p:txBody>
      </p:sp>
      <p:sp>
        <p:nvSpPr>
          <p:cNvPr id="6" name="TextBox 5"/>
          <p:cNvSpPr txBox="1"/>
          <p:nvPr/>
        </p:nvSpPr>
        <p:spPr>
          <a:xfrm>
            <a:off x="381000" y="2895600"/>
            <a:ext cx="11506200" cy="1569660"/>
          </a:xfrm>
          <a:prstGeom prst="rect">
            <a:avLst/>
          </a:prstGeom>
          <a:noFill/>
        </p:spPr>
        <p:txBody>
          <a:bodyPr wrap="square">
            <a:spAutoFit/>
          </a:bodyPr>
          <a:lstStyle/>
          <a:p>
            <a:pPr lvl="0">
              <a:defRPr/>
            </a:pPr>
            <a:r>
              <a:rPr lang="en-US" sz="4800">
                <a:latin typeface="Museo Sans 900" panose="02000000000000000000" pitchFamily="2" charset="0"/>
                <a:cs typeface="Times New Roman" panose="02020603050405020304" pitchFamily="18" charset="0"/>
              </a:rPr>
              <a:t>Race and Jobs at Risk of Being Automated in the Age of COVID-19</a:t>
            </a:r>
          </a:p>
        </p:txBody>
      </p:sp>
      <p:sp>
        <p:nvSpPr>
          <p:cNvPr id="17" name="TextBox 16"/>
          <p:cNvSpPr txBox="1"/>
          <p:nvPr/>
        </p:nvSpPr>
        <p:spPr>
          <a:xfrm>
            <a:off x="381000" y="4903788"/>
            <a:ext cx="8843814" cy="1261884"/>
          </a:xfrm>
          <a:prstGeom prst="rect">
            <a:avLst/>
          </a:prstGeom>
          <a:noFill/>
        </p:spPr>
        <p:txBody>
          <a:bodyPr wrap="square" lIns="91440" tIns="45720" rIns="91440" bIns="45720" anchor="t">
            <a:spAutoFit/>
          </a:bodyPr>
          <a:lstStyle/>
          <a:p>
            <a:pPr>
              <a:defRPr/>
            </a:pPr>
            <a:r>
              <a:rPr lang="en-US" sz="2800" spc="-173">
                <a:latin typeface="Museo sans 300"/>
                <a:cs typeface="Times New Roman"/>
              </a:rPr>
              <a:t>Kristen E. Broady,  Darlene Booth-Bell and Jason </a:t>
            </a:r>
            <a:r>
              <a:rPr lang="en-US" sz="2800" spc="-173" err="1">
                <a:latin typeface="Museo sans 300"/>
                <a:cs typeface="Times New Roman"/>
              </a:rPr>
              <a:t>Coupet</a:t>
            </a:r>
            <a:endParaRPr lang="en-US" sz="2800" spc="-173">
              <a:latin typeface="Museo sans 300"/>
              <a:cs typeface="Times New Roman"/>
            </a:endParaRPr>
          </a:p>
          <a:p>
            <a:pPr>
              <a:defRPr/>
            </a:pPr>
            <a:endParaRPr lang="en-US" sz="2400" spc="-173" dirty="0">
              <a:latin typeface="Museo Sans 500" panose="02000000000000000000" pitchFamily="2" charset="0"/>
              <a:cs typeface="Times New Roman" panose="02020603050405020304" pitchFamily="18" charset="0"/>
            </a:endParaRPr>
          </a:p>
          <a:p>
            <a:pPr>
              <a:defRPr/>
            </a:pPr>
            <a:r>
              <a:rPr lang="en-US" sz="2400" spc="-173">
                <a:latin typeface="Museo Sans 500"/>
                <a:cs typeface="Times New Roman"/>
              </a:rPr>
              <a:t>February 16, 2021</a:t>
            </a:r>
            <a:endParaRPr lang="en-US" sz="2400" spc="-173" dirty="0">
              <a:latin typeface="Museo Sans 500"/>
              <a:cs typeface="Times New Roman"/>
            </a:endParaRPr>
          </a:p>
        </p:txBody>
      </p:sp>
      <p:cxnSp>
        <p:nvCxnSpPr>
          <p:cNvPr id="10249" name="Straight Connector 10"/>
          <p:cNvCxnSpPr>
            <a:cxnSpLocks noChangeShapeType="1"/>
          </p:cNvCxnSpPr>
          <p:nvPr/>
        </p:nvCxnSpPr>
        <p:spPr bwMode="auto">
          <a:xfrm>
            <a:off x="457200" y="4648200"/>
            <a:ext cx="4838700" cy="0"/>
          </a:xfrm>
          <a:prstGeom prst="line">
            <a:avLst/>
          </a:prstGeom>
          <a:noFill/>
          <a:ln w="28575" algn="ctr">
            <a:solidFill>
              <a:schemeClr val="bg1"/>
            </a:solidFill>
            <a:round/>
            <a:headEnd/>
            <a:tailEnd/>
          </a:ln>
        </p:spPr>
      </p:cxnSp>
      <p:pic>
        <p:nvPicPr>
          <p:cNvPr id="2" name="Picture 1">
            <a:extLst>
              <a:ext uri="{FF2B5EF4-FFF2-40B4-BE49-F238E27FC236}">
                <a16:creationId xmlns:a16="http://schemas.microsoft.com/office/drawing/2014/main" id="{7DC9F8F5-A2D3-4DBE-8376-4952E3BC41F2}"/>
              </a:ext>
            </a:extLst>
          </p:cNvPr>
          <p:cNvPicPr>
            <a:picLocks noChangeAspect="1"/>
          </p:cNvPicPr>
          <p:nvPr/>
        </p:nvPicPr>
        <p:blipFill rotWithShape="1">
          <a:blip r:embed="rId3"/>
          <a:srcRect r="55556"/>
          <a:stretch/>
        </p:blipFill>
        <p:spPr>
          <a:xfrm>
            <a:off x="457200" y="428814"/>
            <a:ext cx="2743200" cy="14859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2438400"/>
            <a:ext cx="12192000" cy="4419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3"/>
          </a:p>
        </p:txBody>
      </p:sp>
      <p:sp>
        <p:nvSpPr>
          <p:cNvPr id="16" name="Rectangle 15"/>
          <p:cNvSpPr/>
          <p:nvPr/>
        </p:nvSpPr>
        <p:spPr>
          <a:xfrm>
            <a:off x="0" y="2233613"/>
            <a:ext cx="12192000" cy="204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3"/>
          </a:p>
        </p:txBody>
      </p:sp>
      <p:sp>
        <p:nvSpPr>
          <p:cNvPr id="6" name="TextBox 5"/>
          <p:cNvSpPr txBox="1"/>
          <p:nvPr/>
        </p:nvSpPr>
        <p:spPr>
          <a:xfrm>
            <a:off x="342900" y="3588604"/>
            <a:ext cx="11506200" cy="830997"/>
          </a:xfrm>
          <a:prstGeom prst="rect">
            <a:avLst/>
          </a:prstGeom>
          <a:noFill/>
        </p:spPr>
        <p:txBody>
          <a:bodyPr wrap="square">
            <a:spAutoFit/>
          </a:bodyPr>
          <a:lstStyle/>
          <a:p>
            <a:pPr>
              <a:defRPr/>
            </a:pPr>
            <a:r>
              <a:rPr lang="en-US" sz="4800" b="0" spc="-173">
                <a:latin typeface="Museo Sans 900" panose="02000000000000000000" pitchFamily="2" charset="0"/>
                <a:cs typeface="Times New Roman" panose="02020603050405020304" pitchFamily="18" charset="0"/>
              </a:rPr>
              <a:t>Jobs at Low Risk of Automation</a:t>
            </a:r>
            <a:endParaRPr lang="en-US" sz="4267" b="0">
              <a:latin typeface="Museo Sans 500" panose="02000000000000000000" pitchFamily="2" charset="0"/>
              <a:cs typeface="Times New Roman" panose="02020603050405020304" pitchFamily="18" charset="0"/>
            </a:endParaRPr>
          </a:p>
        </p:txBody>
      </p:sp>
      <p:pic>
        <p:nvPicPr>
          <p:cNvPr id="2" name="Picture 1">
            <a:extLst>
              <a:ext uri="{FF2B5EF4-FFF2-40B4-BE49-F238E27FC236}">
                <a16:creationId xmlns:a16="http://schemas.microsoft.com/office/drawing/2014/main" id="{7DC9F8F5-A2D3-4DBE-8376-4952E3BC41F2}"/>
              </a:ext>
            </a:extLst>
          </p:cNvPr>
          <p:cNvPicPr>
            <a:picLocks noChangeAspect="1"/>
          </p:cNvPicPr>
          <p:nvPr/>
        </p:nvPicPr>
        <p:blipFill rotWithShape="1">
          <a:blip r:embed="rId3"/>
          <a:srcRect r="55556"/>
          <a:stretch/>
        </p:blipFill>
        <p:spPr>
          <a:xfrm>
            <a:off x="457200" y="428814"/>
            <a:ext cx="2743200" cy="14859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16"/>
            <a:ext cx="12192000" cy="3071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3DD7556-B99F-4516-8E93-31C4D174F4D5}"/>
              </a:ext>
            </a:extLst>
          </p:cNvPr>
          <p:cNvSpPr>
            <a:spLocks noGrp="1"/>
          </p:cNvSpPr>
          <p:nvPr>
            <p:ph type="sldNum" sz="quarter" idx="12"/>
          </p:nvPr>
        </p:nvSpPr>
        <p:spPr>
          <a:xfrm>
            <a:off x="8737600" y="6431280"/>
            <a:ext cx="2844800" cy="457200"/>
          </a:xfrm>
        </p:spPr>
        <p:txBody>
          <a:bodyPr/>
          <a:lstStyle/>
          <a:p>
            <a:pPr>
              <a:defRPr/>
            </a:pPr>
            <a:fld id="{ADF0474A-93C3-4D2F-B37B-C8E480C0B72A}" type="slidenum">
              <a:rPr lang="en-US" altLang="en-US" smtClean="0"/>
              <a:pPr>
                <a:defRPr/>
              </a:pPr>
              <a:t>11</a:t>
            </a:fld>
            <a:endParaRPr lang="en-US" altLang="en-US"/>
          </a:p>
        </p:txBody>
      </p:sp>
      <p:sp>
        <p:nvSpPr>
          <p:cNvPr id="11" name="Title 1">
            <a:extLst>
              <a:ext uri="{FF2B5EF4-FFF2-40B4-BE49-F238E27FC236}">
                <a16:creationId xmlns:a16="http://schemas.microsoft.com/office/drawing/2014/main" id="{64178944-11E2-4090-96F5-BC31A24CAA2E}"/>
              </a:ext>
            </a:extLst>
          </p:cNvPr>
          <p:cNvSpPr>
            <a:spLocks noGrp="1"/>
          </p:cNvSpPr>
          <p:nvPr/>
        </p:nvSpPr>
        <p:spPr>
          <a:xfrm>
            <a:off x="76200" y="335692"/>
            <a:ext cx="11576942" cy="1054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a:latin typeface="Museo Sans 700" panose="02000000000000000000" pitchFamily="2" charset="0"/>
                <a:cs typeface="Times New Roman" panose="02020603050405020304" pitchFamily="18" charset="0"/>
              </a:rPr>
              <a:t>Jobs that Employ the Most Americans at Low Risk of Being Automated</a:t>
            </a:r>
          </a:p>
        </p:txBody>
      </p:sp>
      <p:cxnSp>
        <p:nvCxnSpPr>
          <p:cNvPr id="12" name="Straight Connector 11">
            <a:extLst>
              <a:ext uri="{FF2B5EF4-FFF2-40B4-BE49-F238E27FC236}">
                <a16:creationId xmlns:a16="http://schemas.microsoft.com/office/drawing/2014/main" id="{FF922EDD-9219-461D-B5A8-897E3CD90A84}"/>
              </a:ext>
            </a:extLst>
          </p:cNvPr>
          <p:cNvCxnSpPr/>
          <p:nvPr/>
        </p:nvCxnSpPr>
        <p:spPr>
          <a:xfrm>
            <a:off x="152400" y="1411993"/>
            <a:ext cx="3505200"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52C1B40E-950E-4CFA-8D0F-70DF5804E81E}"/>
              </a:ext>
            </a:extLst>
          </p:cNvPr>
          <p:cNvPicPr>
            <a:picLocks noChangeAspect="1"/>
          </p:cNvPicPr>
          <p:nvPr/>
        </p:nvPicPr>
        <p:blipFill>
          <a:blip r:embed="rId3"/>
          <a:stretch>
            <a:fillRect/>
          </a:stretch>
        </p:blipFill>
        <p:spPr>
          <a:xfrm>
            <a:off x="66964" y="1450094"/>
            <a:ext cx="11763375" cy="4629150"/>
          </a:xfrm>
          <a:prstGeom prst="rect">
            <a:avLst/>
          </a:prstGeom>
        </p:spPr>
      </p:pic>
      <p:pic>
        <p:nvPicPr>
          <p:cNvPr id="10" name="Picture 9">
            <a:extLst>
              <a:ext uri="{FF2B5EF4-FFF2-40B4-BE49-F238E27FC236}">
                <a16:creationId xmlns:a16="http://schemas.microsoft.com/office/drawing/2014/main" id="{4D69CDD0-6174-46E9-8217-8F3701A92756}"/>
              </a:ext>
            </a:extLst>
          </p:cNvPr>
          <p:cNvPicPr>
            <a:picLocks noChangeAspect="1"/>
          </p:cNvPicPr>
          <p:nvPr/>
        </p:nvPicPr>
        <p:blipFill rotWithShape="1">
          <a:blip r:embed="rId4"/>
          <a:srcRect l="5343" t="18153" r="50040" b="23933"/>
          <a:stretch/>
        </p:blipFill>
        <p:spPr>
          <a:xfrm>
            <a:off x="9897510" y="6266000"/>
            <a:ext cx="1442784" cy="457200"/>
          </a:xfrm>
          <a:prstGeom prst="rect">
            <a:avLst/>
          </a:prstGeom>
        </p:spPr>
      </p:pic>
    </p:spTree>
    <p:extLst>
      <p:ext uri="{BB962C8B-B14F-4D97-AF65-F5344CB8AC3E}">
        <p14:creationId xmlns:p14="http://schemas.microsoft.com/office/powerpoint/2010/main" val="3756511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16"/>
            <a:ext cx="12192000" cy="3071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3DD7556-B99F-4516-8E93-31C4D174F4D5}"/>
              </a:ext>
            </a:extLst>
          </p:cNvPr>
          <p:cNvSpPr>
            <a:spLocks noGrp="1"/>
          </p:cNvSpPr>
          <p:nvPr>
            <p:ph type="sldNum" sz="quarter" idx="12"/>
          </p:nvPr>
        </p:nvSpPr>
        <p:spPr>
          <a:xfrm>
            <a:off x="8737600" y="6431280"/>
            <a:ext cx="2844800" cy="457200"/>
          </a:xfrm>
        </p:spPr>
        <p:txBody>
          <a:bodyPr/>
          <a:lstStyle/>
          <a:p>
            <a:pPr>
              <a:defRPr/>
            </a:pPr>
            <a:fld id="{ADF0474A-93C3-4D2F-B37B-C8E480C0B72A}" type="slidenum">
              <a:rPr lang="en-US" altLang="en-US" smtClean="0"/>
              <a:pPr>
                <a:defRPr/>
              </a:pPr>
              <a:t>12</a:t>
            </a:fld>
            <a:endParaRPr lang="en-US" altLang="en-US"/>
          </a:p>
        </p:txBody>
      </p:sp>
      <p:sp>
        <p:nvSpPr>
          <p:cNvPr id="11" name="Title 1">
            <a:extLst>
              <a:ext uri="{FF2B5EF4-FFF2-40B4-BE49-F238E27FC236}">
                <a16:creationId xmlns:a16="http://schemas.microsoft.com/office/drawing/2014/main" id="{64178944-11E2-4090-96F5-BC31A24CAA2E}"/>
              </a:ext>
            </a:extLst>
          </p:cNvPr>
          <p:cNvSpPr>
            <a:spLocks noGrp="1"/>
          </p:cNvSpPr>
          <p:nvPr/>
        </p:nvSpPr>
        <p:spPr>
          <a:xfrm>
            <a:off x="76200" y="335692"/>
            <a:ext cx="11576942" cy="1054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a:latin typeface="Museo Sans 700" panose="02000000000000000000" pitchFamily="2" charset="0"/>
                <a:cs typeface="Times New Roman" panose="02020603050405020304" pitchFamily="18" charset="0"/>
              </a:rPr>
              <a:t>Jobs that Employ the Most Americans at Low Risk of Being Automated (Continued)</a:t>
            </a:r>
          </a:p>
        </p:txBody>
      </p:sp>
      <p:cxnSp>
        <p:nvCxnSpPr>
          <p:cNvPr id="12" name="Straight Connector 11">
            <a:extLst>
              <a:ext uri="{FF2B5EF4-FFF2-40B4-BE49-F238E27FC236}">
                <a16:creationId xmlns:a16="http://schemas.microsoft.com/office/drawing/2014/main" id="{FF922EDD-9219-461D-B5A8-897E3CD90A84}"/>
              </a:ext>
            </a:extLst>
          </p:cNvPr>
          <p:cNvCxnSpPr/>
          <p:nvPr/>
        </p:nvCxnSpPr>
        <p:spPr>
          <a:xfrm>
            <a:off x="152400" y="1411993"/>
            <a:ext cx="3505200"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D899DE1D-B839-47B5-B784-C438D14BC64E}"/>
              </a:ext>
            </a:extLst>
          </p:cNvPr>
          <p:cNvPicPr>
            <a:picLocks noChangeAspect="1"/>
          </p:cNvPicPr>
          <p:nvPr/>
        </p:nvPicPr>
        <p:blipFill>
          <a:blip r:embed="rId3"/>
          <a:stretch>
            <a:fillRect/>
          </a:stretch>
        </p:blipFill>
        <p:spPr>
          <a:xfrm>
            <a:off x="66964" y="1477613"/>
            <a:ext cx="11763375" cy="4848225"/>
          </a:xfrm>
          <a:prstGeom prst="rect">
            <a:avLst/>
          </a:prstGeom>
        </p:spPr>
      </p:pic>
      <p:pic>
        <p:nvPicPr>
          <p:cNvPr id="9" name="Picture 8">
            <a:extLst>
              <a:ext uri="{FF2B5EF4-FFF2-40B4-BE49-F238E27FC236}">
                <a16:creationId xmlns:a16="http://schemas.microsoft.com/office/drawing/2014/main" id="{2AE4BCB8-6C5E-44F9-B74E-415CFD11F9E1}"/>
              </a:ext>
            </a:extLst>
          </p:cNvPr>
          <p:cNvPicPr>
            <a:picLocks noChangeAspect="1"/>
          </p:cNvPicPr>
          <p:nvPr/>
        </p:nvPicPr>
        <p:blipFill rotWithShape="1">
          <a:blip r:embed="rId4"/>
          <a:srcRect l="5343" t="18153" r="50040" b="23933"/>
          <a:stretch/>
        </p:blipFill>
        <p:spPr>
          <a:xfrm>
            <a:off x="9897510" y="6266000"/>
            <a:ext cx="1442784" cy="457200"/>
          </a:xfrm>
          <a:prstGeom prst="rect">
            <a:avLst/>
          </a:prstGeom>
        </p:spPr>
      </p:pic>
    </p:spTree>
    <p:extLst>
      <p:ext uri="{BB962C8B-B14F-4D97-AF65-F5344CB8AC3E}">
        <p14:creationId xmlns:p14="http://schemas.microsoft.com/office/powerpoint/2010/main" val="395380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16"/>
            <a:ext cx="12192000" cy="3071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52400" y="1524000"/>
            <a:ext cx="3505200"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2" name="Content Placeholder 1"/>
          <p:cNvSpPr txBox="1">
            <a:spLocks/>
          </p:cNvSpPr>
          <p:nvPr/>
        </p:nvSpPr>
        <p:spPr>
          <a:xfrm>
            <a:off x="210631" y="1828800"/>
            <a:ext cx="11430000" cy="428625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Bef>
                <a:spcPts val="1200"/>
              </a:spcBef>
              <a:spcAft>
                <a:spcPts val="0"/>
              </a:spcAft>
              <a:buNone/>
            </a:pPr>
            <a:endParaRPr lang="en-US" sz="2400" b="0">
              <a:latin typeface="Museo Sans 300" panose="02000000000000000000" pitchFamily="2" charset="0"/>
            </a:endParaRPr>
          </a:p>
        </p:txBody>
      </p:sp>
      <p:pic>
        <p:nvPicPr>
          <p:cNvPr id="4" name="Picture 3">
            <a:extLst>
              <a:ext uri="{FF2B5EF4-FFF2-40B4-BE49-F238E27FC236}">
                <a16:creationId xmlns:a16="http://schemas.microsoft.com/office/drawing/2014/main" id="{2F6B6E5D-4B15-4651-AEC1-9E3EF3C909E9}"/>
              </a:ext>
            </a:extLst>
          </p:cNvPr>
          <p:cNvPicPr>
            <a:picLocks noChangeAspect="1"/>
          </p:cNvPicPr>
          <p:nvPr/>
        </p:nvPicPr>
        <p:blipFill rotWithShape="1">
          <a:blip r:embed="rId3"/>
          <a:srcRect r="50040"/>
          <a:stretch/>
        </p:blipFill>
        <p:spPr>
          <a:xfrm>
            <a:off x="9677400" y="5916149"/>
            <a:ext cx="1615569" cy="789451"/>
          </a:xfrm>
          <a:prstGeom prst="rect">
            <a:avLst/>
          </a:prstGeom>
        </p:spPr>
      </p:pic>
      <p:sp>
        <p:nvSpPr>
          <p:cNvPr id="10" name="Content Placeholder 1">
            <a:extLst>
              <a:ext uri="{FF2B5EF4-FFF2-40B4-BE49-F238E27FC236}">
                <a16:creationId xmlns:a16="http://schemas.microsoft.com/office/drawing/2014/main" id="{DA7BAD31-4D66-4D6D-9610-A2A58B85201A}"/>
              </a:ext>
            </a:extLst>
          </p:cNvPr>
          <p:cNvSpPr txBox="1">
            <a:spLocks/>
          </p:cNvSpPr>
          <p:nvPr/>
        </p:nvSpPr>
        <p:spPr>
          <a:xfrm>
            <a:off x="137160" y="1657351"/>
            <a:ext cx="10801592" cy="398145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1200"/>
              </a:spcBef>
            </a:pPr>
            <a:r>
              <a:rPr lang="en-US" sz="2400" b="0">
                <a:latin typeface="Museo Sans 300" panose="02000000000000000000" pitchFamily="2" charset="0"/>
              </a:rPr>
              <a:t>Black people account for 13% of the U.S. labor force. </a:t>
            </a:r>
          </a:p>
          <a:p>
            <a:pPr>
              <a:lnSpc>
                <a:spcPct val="100000"/>
              </a:lnSpc>
              <a:spcBef>
                <a:spcPts val="1200"/>
              </a:spcBef>
            </a:pPr>
            <a:r>
              <a:rPr lang="en-US" sz="2400" b="0">
                <a:latin typeface="Museo Sans 300" panose="02000000000000000000" pitchFamily="2" charset="0"/>
              </a:rPr>
              <a:t>Black workers are overrepresented in 5 of the 30 jobs that employ the most Americans and are at low risk of being automated:</a:t>
            </a:r>
          </a:p>
          <a:p>
            <a:pPr marL="1143000" lvl="2" indent="-457200">
              <a:lnSpc>
                <a:spcPct val="100000"/>
              </a:lnSpc>
              <a:spcBef>
                <a:spcPts val="600"/>
              </a:spcBef>
              <a:buFont typeface="+mj-lt"/>
              <a:buAutoNum type="arabicPeriod"/>
            </a:pPr>
            <a:r>
              <a:rPr lang="en-US" b="0">
                <a:latin typeface="Museo Sans 300" panose="02000000000000000000" pitchFamily="2" charset="0"/>
              </a:rPr>
              <a:t>preschool and kindergarten teachers (15.7%)</a:t>
            </a:r>
          </a:p>
          <a:p>
            <a:pPr marL="1143000" lvl="2" indent="-457200">
              <a:lnSpc>
                <a:spcPct val="100000"/>
              </a:lnSpc>
              <a:spcBef>
                <a:spcPts val="600"/>
              </a:spcBef>
              <a:buFont typeface="+mj-lt"/>
              <a:buAutoNum type="arabicPeriod"/>
            </a:pPr>
            <a:r>
              <a:rPr lang="en-US" b="0">
                <a:latin typeface="Museo Sans 300" panose="02000000000000000000" pitchFamily="2" charset="0"/>
              </a:rPr>
              <a:t>logisticians (15.5%)</a:t>
            </a:r>
          </a:p>
          <a:p>
            <a:pPr marL="1143000" lvl="2" indent="-457200">
              <a:lnSpc>
                <a:spcPct val="100000"/>
              </a:lnSpc>
              <a:spcBef>
                <a:spcPts val="600"/>
              </a:spcBef>
              <a:buFont typeface="+mj-lt"/>
              <a:buAutoNum type="arabicPeriod"/>
            </a:pPr>
            <a:r>
              <a:rPr lang="en-US" b="0">
                <a:latin typeface="Museo Sans 300" panose="02000000000000000000" pitchFamily="2" charset="0"/>
              </a:rPr>
              <a:t>training and development specialists (15.4%)</a:t>
            </a:r>
          </a:p>
          <a:p>
            <a:pPr marL="1143000" lvl="2" indent="-457200">
              <a:lnSpc>
                <a:spcPct val="100000"/>
              </a:lnSpc>
              <a:spcBef>
                <a:spcPts val="600"/>
              </a:spcBef>
              <a:buFont typeface="+mj-lt"/>
              <a:buAutoNum type="arabicPeriod"/>
            </a:pPr>
            <a:r>
              <a:rPr lang="en-US" b="0">
                <a:latin typeface="Museo Sans 300" panose="02000000000000000000" pitchFamily="2" charset="0"/>
              </a:rPr>
              <a:t>education administrators (15.3%) </a:t>
            </a:r>
          </a:p>
          <a:p>
            <a:pPr marL="1143000" lvl="2" indent="-457200">
              <a:lnSpc>
                <a:spcPct val="100000"/>
              </a:lnSpc>
              <a:spcBef>
                <a:spcPts val="600"/>
              </a:spcBef>
              <a:buFont typeface="+mj-lt"/>
              <a:buAutoNum type="arabicPeriod"/>
            </a:pPr>
            <a:r>
              <a:rPr lang="en-US" b="0">
                <a:latin typeface="Museo Sans 300" panose="02000000000000000000" pitchFamily="2" charset="0"/>
              </a:rPr>
              <a:t>dietitians and nutritionists (15.2%)</a:t>
            </a:r>
          </a:p>
          <a:p>
            <a:pPr marL="1143000" lvl="2" indent="-457200">
              <a:lnSpc>
                <a:spcPct val="100000"/>
              </a:lnSpc>
              <a:spcBef>
                <a:spcPts val="600"/>
              </a:spcBef>
              <a:buFont typeface="+mj-lt"/>
              <a:buAutoNum type="arabicPeriod"/>
            </a:pPr>
            <a:endParaRPr lang="en-US" b="0">
              <a:latin typeface="Museo Sans 300" panose="02000000000000000000" pitchFamily="2" charset="0"/>
            </a:endParaRPr>
          </a:p>
          <a:p>
            <a:pPr>
              <a:lnSpc>
                <a:spcPct val="100000"/>
              </a:lnSpc>
              <a:spcBef>
                <a:spcPts val="1200"/>
              </a:spcBef>
            </a:pPr>
            <a:r>
              <a:rPr lang="en-US" sz="2400" b="0">
                <a:latin typeface="Museo Sans 300" panose="02000000000000000000" pitchFamily="2" charset="0"/>
              </a:rPr>
              <a:t>These occupations employ 311,985 Black workers.</a:t>
            </a:r>
          </a:p>
          <a:p>
            <a:pPr>
              <a:lnSpc>
                <a:spcPct val="100000"/>
              </a:lnSpc>
              <a:spcBef>
                <a:spcPts val="1200"/>
              </a:spcBef>
            </a:pPr>
            <a:endParaRPr lang="en-US" sz="2400" b="0">
              <a:latin typeface="Museo Sans 300" panose="02000000000000000000" pitchFamily="2" charset="0"/>
            </a:endParaRPr>
          </a:p>
          <a:p>
            <a:pPr lvl="1">
              <a:lnSpc>
                <a:spcPct val="100000"/>
              </a:lnSpc>
              <a:spcBef>
                <a:spcPts val="1200"/>
              </a:spcBef>
            </a:pPr>
            <a:endParaRPr lang="en-US" sz="2100" b="0">
              <a:latin typeface="Museo Sans 300" panose="02000000000000000000" pitchFamily="2" charset="0"/>
            </a:endParaRPr>
          </a:p>
        </p:txBody>
      </p:sp>
      <p:sp>
        <p:nvSpPr>
          <p:cNvPr id="2" name="Slide Number Placeholder 1">
            <a:extLst>
              <a:ext uri="{FF2B5EF4-FFF2-40B4-BE49-F238E27FC236}">
                <a16:creationId xmlns:a16="http://schemas.microsoft.com/office/drawing/2014/main" id="{B3DD7556-B99F-4516-8E93-31C4D174F4D5}"/>
              </a:ext>
            </a:extLst>
          </p:cNvPr>
          <p:cNvSpPr>
            <a:spLocks noGrp="1"/>
          </p:cNvSpPr>
          <p:nvPr>
            <p:ph type="sldNum" sz="quarter" idx="12"/>
          </p:nvPr>
        </p:nvSpPr>
        <p:spPr/>
        <p:txBody>
          <a:bodyPr/>
          <a:lstStyle/>
          <a:p>
            <a:pPr>
              <a:defRPr/>
            </a:pPr>
            <a:fld id="{ADF0474A-93C3-4D2F-B37B-C8E480C0B72A}" type="slidenum">
              <a:rPr lang="en-US" altLang="en-US" smtClean="0"/>
              <a:pPr>
                <a:defRPr/>
              </a:pPr>
              <a:t>13</a:t>
            </a:fld>
            <a:endParaRPr lang="en-US" altLang="en-US"/>
          </a:p>
        </p:txBody>
      </p:sp>
      <p:sp>
        <p:nvSpPr>
          <p:cNvPr id="11" name="Title 1">
            <a:extLst>
              <a:ext uri="{FF2B5EF4-FFF2-40B4-BE49-F238E27FC236}">
                <a16:creationId xmlns:a16="http://schemas.microsoft.com/office/drawing/2014/main" id="{7847F76C-E6D3-4272-81CF-A1265243DF46}"/>
              </a:ext>
            </a:extLst>
          </p:cNvPr>
          <p:cNvSpPr>
            <a:spLocks noGrp="1"/>
          </p:cNvSpPr>
          <p:nvPr/>
        </p:nvSpPr>
        <p:spPr>
          <a:xfrm>
            <a:off x="137160" y="335692"/>
            <a:ext cx="11576942" cy="1238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a:latin typeface="Museo Sans 700" panose="02000000000000000000" pitchFamily="2" charset="0"/>
                <a:cs typeface="Times New Roman" panose="02020603050405020304" pitchFamily="18" charset="0"/>
              </a:rPr>
              <a:t>Overrepresentation of Black Workers</a:t>
            </a:r>
          </a:p>
        </p:txBody>
      </p:sp>
    </p:spTree>
    <p:extLst>
      <p:ext uri="{BB962C8B-B14F-4D97-AF65-F5344CB8AC3E}">
        <p14:creationId xmlns:p14="http://schemas.microsoft.com/office/powerpoint/2010/main" val="1524461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16"/>
            <a:ext cx="12192000" cy="3071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52400" y="1524000"/>
            <a:ext cx="3505200"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2" name="Content Placeholder 1"/>
          <p:cNvSpPr txBox="1">
            <a:spLocks/>
          </p:cNvSpPr>
          <p:nvPr/>
        </p:nvSpPr>
        <p:spPr>
          <a:xfrm>
            <a:off x="210631" y="1828800"/>
            <a:ext cx="11430000" cy="428625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Bef>
                <a:spcPts val="1200"/>
              </a:spcBef>
              <a:spcAft>
                <a:spcPts val="0"/>
              </a:spcAft>
              <a:buNone/>
            </a:pPr>
            <a:endParaRPr lang="en-US" sz="2400" b="0">
              <a:latin typeface="Museo Sans 300" panose="02000000000000000000" pitchFamily="2" charset="0"/>
            </a:endParaRPr>
          </a:p>
        </p:txBody>
      </p:sp>
      <p:pic>
        <p:nvPicPr>
          <p:cNvPr id="4" name="Picture 3">
            <a:extLst>
              <a:ext uri="{FF2B5EF4-FFF2-40B4-BE49-F238E27FC236}">
                <a16:creationId xmlns:a16="http://schemas.microsoft.com/office/drawing/2014/main" id="{2F6B6E5D-4B15-4651-AEC1-9E3EF3C909E9}"/>
              </a:ext>
            </a:extLst>
          </p:cNvPr>
          <p:cNvPicPr>
            <a:picLocks noChangeAspect="1"/>
          </p:cNvPicPr>
          <p:nvPr/>
        </p:nvPicPr>
        <p:blipFill rotWithShape="1">
          <a:blip r:embed="rId3"/>
          <a:srcRect r="50040"/>
          <a:stretch/>
        </p:blipFill>
        <p:spPr>
          <a:xfrm>
            <a:off x="9677400" y="5916149"/>
            <a:ext cx="1615569" cy="789451"/>
          </a:xfrm>
          <a:prstGeom prst="rect">
            <a:avLst/>
          </a:prstGeom>
        </p:spPr>
      </p:pic>
      <p:sp>
        <p:nvSpPr>
          <p:cNvPr id="10" name="Content Placeholder 1">
            <a:extLst>
              <a:ext uri="{FF2B5EF4-FFF2-40B4-BE49-F238E27FC236}">
                <a16:creationId xmlns:a16="http://schemas.microsoft.com/office/drawing/2014/main" id="{DA7BAD31-4D66-4D6D-9610-A2A58B85201A}"/>
              </a:ext>
            </a:extLst>
          </p:cNvPr>
          <p:cNvSpPr txBox="1">
            <a:spLocks/>
          </p:cNvSpPr>
          <p:nvPr/>
        </p:nvSpPr>
        <p:spPr>
          <a:xfrm>
            <a:off x="137160" y="1657351"/>
            <a:ext cx="10801592" cy="398145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1200"/>
              </a:spcBef>
            </a:pPr>
            <a:r>
              <a:rPr lang="en-US" sz="2400" b="0">
                <a:latin typeface="Museo Sans 300" panose="02000000000000000000" pitchFamily="2" charset="0"/>
              </a:rPr>
              <a:t>Hispanic workers are not overrepresented in any of the 30 occupations that employ the most Americans and are at low risk of automation.</a:t>
            </a:r>
          </a:p>
          <a:p>
            <a:pPr>
              <a:lnSpc>
                <a:spcPct val="100000"/>
              </a:lnSpc>
              <a:spcBef>
                <a:spcPts val="1200"/>
              </a:spcBef>
            </a:pPr>
            <a:endParaRPr lang="en-US" sz="2400" b="0">
              <a:latin typeface="Museo Sans 300" panose="02000000000000000000" pitchFamily="2" charset="0"/>
            </a:endParaRPr>
          </a:p>
          <a:p>
            <a:pPr lvl="1">
              <a:lnSpc>
                <a:spcPct val="100000"/>
              </a:lnSpc>
              <a:spcBef>
                <a:spcPts val="1200"/>
              </a:spcBef>
            </a:pPr>
            <a:endParaRPr lang="en-US" sz="2100" b="0">
              <a:latin typeface="Museo Sans 300" panose="02000000000000000000" pitchFamily="2" charset="0"/>
            </a:endParaRPr>
          </a:p>
        </p:txBody>
      </p:sp>
      <p:sp>
        <p:nvSpPr>
          <p:cNvPr id="2" name="Slide Number Placeholder 1">
            <a:extLst>
              <a:ext uri="{FF2B5EF4-FFF2-40B4-BE49-F238E27FC236}">
                <a16:creationId xmlns:a16="http://schemas.microsoft.com/office/drawing/2014/main" id="{B3DD7556-B99F-4516-8E93-31C4D174F4D5}"/>
              </a:ext>
            </a:extLst>
          </p:cNvPr>
          <p:cNvSpPr>
            <a:spLocks noGrp="1"/>
          </p:cNvSpPr>
          <p:nvPr>
            <p:ph type="sldNum" sz="quarter" idx="12"/>
          </p:nvPr>
        </p:nvSpPr>
        <p:spPr/>
        <p:txBody>
          <a:bodyPr/>
          <a:lstStyle/>
          <a:p>
            <a:pPr>
              <a:defRPr/>
            </a:pPr>
            <a:fld id="{ADF0474A-93C3-4D2F-B37B-C8E480C0B72A}" type="slidenum">
              <a:rPr lang="en-US" altLang="en-US" smtClean="0"/>
              <a:pPr>
                <a:defRPr/>
              </a:pPr>
              <a:t>14</a:t>
            </a:fld>
            <a:endParaRPr lang="en-US" altLang="en-US"/>
          </a:p>
        </p:txBody>
      </p:sp>
      <p:sp>
        <p:nvSpPr>
          <p:cNvPr id="11" name="Title 1">
            <a:extLst>
              <a:ext uri="{FF2B5EF4-FFF2-40B4-BE49-F238E27FC236}">
                <a16:creationId xmlns:a16="http://schemas.microsoft.com/office/drawing/2014/main" id="{7847F76C-E6D3-4272-81CF-A1265243DF46}"/>
              </a:ext>
            </a:extLst>
          </p:cNvPr>
          <p:cNvSpPr>
            <a:spLocks noGrp="1"/>
          </p:cNvSpPr>
          <p:nvPr/>
        </p:nvSpPr>
        <p:spPr>
          <a:xfrm>
            <a:off x="137160" y="335692"/>
            <a:ext cx="11576942" cy="1238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a:latin typeface="Museo Sans 700" panose="02000000000000000000" pitchFamily="2" charset="0"/>
                <a:cs typeface="Times New Roman" panose="02020603050405020304" pitchFamily="18" charset="0"/>
              </a:rPr>
              <a:t>Overrepresentation of Hispanic Workers</a:t>
            </a:r>
          </a:p>
        </p:txBody>
      </p:sp>
    </p:spTree>
    <p:extLst>
      <p:ext uri="{BB962C8B-B14F-4D97-AF65-F5344CB8AC3E}">
        <p14:creationId xmlns:p14="http://schemas.microsoft.com/office/powerpoint/2010/main" val="3403824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2438400"/>
            <a:ext cx="12192000" cy="4419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3"/>
          </a:p>
        </p:txBody>
      </p:sp>
      <p:sp>
        <p:nvSpPr>
          <p:cNvPr id="16" name="Rectangle 15"/>
          <p:cNvSpPr/>
          <p:nvPr/>
        </p:nvSpPr>
        <p:spPr>
          <a:xfrm>
            <a:off x="0" y="2233613"/>
            <a:ext cx="12192000" cy="204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3"/>
          </a:p>
        </p:txBody>
      </p:sp>
      <p:sp>
        <p:nvSpPr>
          <p:cNvPr id="6" name="TextBox 5"/>
          <p:cNvSpPr txBox="1"/>
          <p:nvPr/>
        </p:nvSpPr>
        <p:spPr>
          <a:xfrm>
            <a:off x="342900" y="3588604"/>
            <a:ext cx="11506200" cy="830997"/>
          </a:xfrm>
          <a:prstGeom prst="rect">
            <a:avLst/>
          </a:prstGeom>
          <a:noFill/>
        </p:spPr>
        <p:txBody>
          <a:bodyPr wrap="square">
            <a:spAutoFit/>
          </a:bodyPr>
          <a:lstStyle/>
          <a:p>
            <a:pPr>
              <a:defRPr/>
            </a:pPr>
            <a:r>
              <a:rPr lang="en-US" sz="4800" b="0" spc="-173">
                <a:latin typeface="Museo Sans 900" panose="02000000000000000000" pitchFamily="2" charset="0"/>
                <a:cs typeface="Times New Roman" panose="02020603050405020304" pitchFamily="18" charset="0"/>
              </a:rPr>
              <a:t>From High Risk to Low Risk Occupations</a:t>
            </a:r>
            <a:endParaRPr lang="en-US" sz="4267" b="0">
              <a:latin typeface="Museo Sans 500" panose="02000000000000000000" pitchFamily="2" charset="0"/>
              <a:cs typeface="Times New Roman" panose="02020603050405020304" pitchFamily="18" charset="0"/>
            </a:endParaRPr>
          </a:p>
        </p:txBody>
      </p:sp>
      <p:pic>
        <p:nvPicPr>
          <p:cNvPr id="2" name="Picture 1">
            <a:extLst>
              <a:ext uri="{FF2B5EF4-FFF2-40B4-BE49-F238E27FC236}">
                <a16:creationId xmlns:a16="http://schemas.microsoft.com/office/drawing/2014/main" id="{7DC9F8F5-A2D3-4DBE-8376-4952E3BC41F2}"/>
              </a:ext>
            </a:extLst>
          </p:cNvPr>
          <p:cNvPicPr>
            <a:picLocks noChangeAspect="1"/>
          </p:cNvPicPr>
          <p:nvPr/>
        </p:nvPicPr>
        <p:blipFill rotWithShape="1">
          <a:blip r:embed="rId3"/>
          <a:srcRect r="55556"/>
          <a:stretch/>
        </p:blipFill>
        <p:spPr>
          <a:xfrm>
            <a:off x="457200" y="428814"/>
            <a:ext cx="2743200" cy="1485900"/>
          </a:xfrm>
          <a:prstGeom prst="rect">
            <a:avLst/>
          </a:prstGeom>
        </p:spPr>
      </p:pic>
    </p:spTree>
    <p:extLst>
      <p:ext uri="{BB962C8B-B14F-4D97-AF65-F5344CB8AC3E}">
        <p14:creationId xmlns:p14="http://schemas.microsoft.com/office/powerpoint/2010/main" val="207562286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16"/>
            <a:ext cx="12192000" cy="3071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nvSpPr>
        <p:spPr>
          <a:xfrm>
            <a:off x="137160" y="335692"/>
            <a:ext cx="11576942" cy="1238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a:latin typeface="Museo Sans 700"/>
                <a:cs typeface="Times New Roman"/>
              </a:rPr>
              <a:t>Strategic Adjustments</a:t>
            </a:r>
            <a:endParaRPr lang="en-US" sz="3200">
              <a:latin typeface="Museo Sans 700" panose="02000000000000000000" pitchFamily="2" charset="0"/>
              <a:cs typeface="Times New Roman" panose="02020603050405020304" pitchFamily="18" charset="0"/>
            </a:endParaRPr>
          </a:p>
        </p:txBody>
      </p:sp>
      <p:cxnSp>
        <p:nvCxnSpPr>
          <p:cNvPr id="7" name="Straight Connector 6"/>
          <p:cNvCxnSpPr/>
          <p:nvPr/>
        </p:nvCxnSpPr>
        <p:spPr>
          <a:xfrm>
            <a:off x="152400" y="1524000"/>
            <a:ext cx="3505200"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2" name="Content Placeholder 1"/>
          <p:cNvSpPr txBox="1">
            <a:spLocks/>
          </p:cNvSpPr>
          <p:nvPr/>
        </p:nvSpPr>
        <p:spPr>
          <a:xfrm>
            <a:off x="210631" y="1828800"/>
            <a:ext cx="11430000" cy="428625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Bef>
                <a:spcPts val="1200"/>
              </a:spcBef>
              <a:spcAft>
                <a:spcPts val="0"/>
              </a:spcAft>
              <a:buNone/>
            </a:pPr>
            <a:endParaRPr lang="en-US" sz="2400" b="0">
              <a:latin typeface="Museo Sans 300" panose="02000000000000000000" pitchFamily="2" charset="0"/>
            </a:endParaRPr>
          </a:p>
        </p:txBody>
      </p:sp>
      <p:pic>
        <p:nvPicPr>
          <p:cNvPr id="4" name="Picture 3">
            <a:extLst>
              <a:ext uri="{FF2B5EF4-FFF2-40B4-BE49-F238E27FC236}">
                <a16:creationId xmlns:a16="http://schemas.microsoft.com/office/drawing/2014/main" id="{2F6B6E5D-4B15-4651-AEC1-9E3EF3C909E9}"/>
              </a:ext>
            </a:extLst>
          </p:cNvPr>
          <p:cNvPicPr>
            <a:picLocks noChangeAspect="1"/>
          </p:cNvPicPr>
          <p:nvPr/>
        </p:nvPicPr>
        <p:blipFill rotWithShape="1">
          <a:blip r:embed="rId3"/>
          <a:srcRect r="50040"/>
          <a:stretch/>
        </p:blipFill>
        <p:spPr>
          <a:xfrm>
            <a:off x="9677400" y="5916149"/>
            <a:ext cx="1615569" cy="789451"/>
          </a:xfrm>
          <a:prstGeom prst="rect">
            <a:avLst/>
          </a:prstGeom>
        </p:spPr>
      </p:pic>
      <p:sp>
        <p:nvSpPr>
          <p:cNvPr id="2" name="Slide Number Placeholder 1">
            <a:extLst>
              <a:ext uri="{FF2B5EF4-FFF2-40B4-BE49-F238E27FC236}">
                <a16:creationId xmlns:a16="http://schemas.microsoft.com/office/drawing/2014/main" id="{B3DD7556-B99F-4516-8E93-31C4D174F4D5}"/>
              </a:ext>
            </a:extLst>
          </p:cNvPr>
          <p:cNvSpPr>
            <a:spLocks noGrp="1"/>
          </p:cNvSpPr>
          <p:nvPr>
            <p:ph type="sldNum" sz="quarter" idx="12"/>
          </p:nvPr>
        </p:nvSpPr>
        <p:spPr/>
        <p:txBody>
          <a:bodyPr/>
          <a:lstStyle/>
          <a:p>
            <a:pPr>
              <a:defRPr/>
            </a:pPr>
            <a:fld id="{ADF0474A-93C3-4D2F-B37B-C8E480C0B72A}" type="slidenum">
              <a:rPr lang="en-US" altLang="en-US" smtClean="0"/>
              <a:pPr>
                <a:defRPr/>
              </a:pPr>
              <a:t>16</a:t>
            </a:fld>
            <a:endParaRPr lang="en-US" altLang="en-US"/>
          </a:p>
        </p:txBody>
      </p:sp>
      <p:pic>
        <p:nvPicPr>
          <p:cNvPr id="5" name="Picture 5">
            <a:extLst>
              <a:ext uri="{FF2B5EF4-FFF2-40B4-BE49-F238E27FC236}">
                <a16:creationId xmlns:a16="http://schemas.microsoft.com/office/drawing/2014/main" id="{3A32F486-5B20-4231-8B98-7CC20EDF58DD}"/>
              </a:ext>
            </a:extLst>
          </p:cNvPr>
          <p:cNvPicPr>
            <a:picLocks noChangeAspect="1"/>
          </p:cNvPicPr>
          <p:nvPr/>
        </p:nvPicPr>
        <p:blipFill>
          <a:blip r:embed="rId4"/>
          <a:stretch>
            <a:fillRect/>
          </a:stretch>
        </p:blipFill>
        <p:spPr>
          <a:xfrm>
            <a:off x="2189498" y="1582654"/>
            <a:ext cx="7462084" cy="4865770"/>
          </a:xfrm>
          <a:prstGeom prst="rect">
            <a:avLst/>
          </a:prstGeom>
        </p:spPr>
      </p:pic>
    </p:spTree>
    <p:extLst>
      <p:ext uri="{BB962C8B-B14F-4D97-AF65-F5344CB8AC3E}">
        <p14:creationId xmlns:p14="http://schemas.microsoft.com/office/powerpoint/2010/main" val="316146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16"/>
            <a:ext cx="12192000" cy="3071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nvSpPr>
        <p:spPr>
          <a:xfrm>
            <a:off x="137160" y="335692"/>
            <a:ext cx="11576942" cy="1238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a:latin typeface="Museo Sans 700"/>
                <a:cs typeface="Times New Roman"/>
              </a:rPr>
              <a:t>Experiential Learning Programs</a:t>
            </a:r>
            <a:endParaRPr lang="en-US" sz="3200">
              <a:latin typeface="Museo Sans 700" panose="02000000000000000000" pitchFamily="2" charset="0"/>
              <a:cs typeface="Times New Roman" panose="02020603050405020304" pitchFamily="18" charset="0"/>
            </a:endParaRPr>
          </a:p>
        </p:txBody>
      </p:sp>
      <p:cxnSp>
        <p:nvCxnSpPr>
          <p:cNvPr id="7" name="Straight Connector 6"/>
          <p:cNvCxnSpPr/>
          <p:nvPr/>
        </p:nvCxnSpPr>
        <p:spPr>
          <a:xfrm>
            <a:off x="152400" y="1524000"/>
            <a:ext cx="3505200"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2" name="Content Placeholder 1"/>
          <p:cNvSpPr txBox="1">
            <a:spLocks/>
          </p:cNvSpPr>
          <p:nvPr/>
        </p:nvSpPr>
        <p:spPr>
          <a:xfrm>
            <a:off x="210631" y="1828800"/>
            <a:ext cx="11430000" cy="428625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Bef>
                <a:spcPts val="1200"/>
              </a:spcBef>
              <a:spcAft>
                <a:spcPts val="0"/>
              </a:spcAft>
              <a:buNone/>
            </a:pPr>
            <a:endParaRPr lang="en-US" sz="2400" b="0">
              <a:latin typeface="Museo Sans 300" panose="02000000000000000000" pitchFamily="2" charset="0"/>
            </a:endParaRPr>
          </a:p>
        </p:txBody>
      </p:sp>
      <p:pic>
        <p:nvPicPr>
          <p:cNvPr id="4" name="Picture 3">
            <a:extLst>
              <a:ext uri="{FF2B5EF4-FFF2-40B4-BE49-F238E27FC236}">
                <a16:creationId xmlns:a16="http://schemas.microsoft.com/office/drawing/2014/main" id="{2F6B6E5D-4B15-4651-AEC1-9E3EF3C909E9}"/>
              </a:ext>
            </a:extLst>
          </p:cNvPr>
          <p:cNvPicPr>
            <a:picLocks noChangeAspect="1"/>
          </p:cNvPicPr>
          <p:nvPr/>
        </p:nvPicPr>
        <p:blipFill rotWithShape="1">
          <a:blip r:embed="rId3"/>
          <a:srcRect r="50040"/>
          <a:stretch/>
        </p:blipFill>
        <p:spPr>
          <a:xfrm>
            <a:off x="9677400" y="5916149"/>
            <a:ext cx="1615569" cy="789451"/>
          </a:xfrm>
          <a:prstGeom prst="rect">
            <a:avLst/>
          </a:prstGeom>
        </p:spPr>
      </p:pic>
      <p:sp>
        <p:nvSpPr>
          <p:cNvPr id="10" name="Content Placeholder 1">
            <a:extLst>
              <a:ext uri="{FF2B5EF4-FFF2-40B4-BE49-F238E27FC236}">
                <a16:creationId xmlns:a16="http://schemas.microsoft.com/office/drawing/2014/main" id="{DA7BAD31-4D66-4D6D-9610-A2A58B85201A}"/>
              </a:ext>
            </a:extLst>
          </p:cNvPr>
          <p:cNvSpPr txBox="1">
            <a:spLocks/>
          </p:cNvSpPr>
          <p:nvPr/>
        </p:nvSpPr>
        <p:spPr>
          <a:xfrm>
            <a:off x="6312338" y="1714974"/>
            <a:ext cx="5728566" cy="3740104"/>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200000"/>
              </a:lnSpc>
              <a:spcBef>
                <a:spcPts val="600"/>
              </a:spcBef>
            </a:pPr>
            <a:r>
              <a:rPr lang="en-US" sz="2400" b="0">
                <a:latin typeface="Museo Sans 300"/>
              </a:rPr>
              <a:t>Dillard University</a:t>
            </a:r>
          </a:p>
          <a:p>
            <a:pPr>
              <a:lnSpc>
                <a:spcPct val="200000"/>
              </a:lnSpc>
              <a:spcBef>
                <a:spcPts val="600"/>
              </a:spcBef>
            </a:pPr>
            <a:r>
              <a:rPr lang="en-US" sz="2400" b="0">
                <a:latin typeface="Museo Sans 300"/>
              </a:rPr>
              <a:t>Alabama A&amp;M University   </a:t>
            </a:r>
          </a:p>
          <a:p>
            <a:pPr>
              <a:lnSpc>
                <a:spcPct val="200000"/>
              </a:lnSpc>
              <a:spcBef>
                <a:spcPts val="600"/>
              </a:spcBef>
            </a:pPr>
            <a:r>
              <a:rPr lang="en-US" sz="2400" b="0">
                <a:latin typeface="Museo Sans 300"/>
              </a:rPr>
              <a:t>Kentucky State University </a:t>
            </a:r>
          </a:p>
          <a:p>
            <a:pPr>
              <a:lnSpc>
                <a:spcPct val="200000"/>
              </a:lnSpc>
              <a:spcBef>
                <a:spcPts val="600"/>
              </a:spcBef>
            </a:pPr>
            <a:r>
              <a:rPr lang="en-US" sz="2400" b="0">
                <a:latin typeface="Museo Sans 300"/>
              </a:rPr>
              <a:t> Atlanta Metropolitan State College  </a:t>
            </a:r>
            <a:endParaRPr lang="en-US" sz="2400" b="0">
              <a:latin typeface="Museo Sans 300" panose="02000000000000000000" pitchFamily="2" charset="0"/>
            </a:endParaRPr>
          </a:p>
          <a:p>
            <a:pPr marL="0" indent="0">
              <a:lnSpc>
                <a:spcPct val="100000"/>
              </a:lnSpc>
              <a:spcBef>
                <a:spcPts val="1200"/>
              </a:spcBef>
              <a:buNone/>
            </a:pPr>
            <a:endParaRPr lang="en-US" sz="2400" b="0">
              <a:latin typeface="Museo Sans 300" panose="02000000000000000000" pitchFamily="2" charset="0"/>
            </a:endParaRPr>
          </a:p>
        </p:txBody>
      </p:sp>
      <p:sp>
        <p:nvSpPr>
          <p:cNvPr id="2" name="Slide Number Placeholder 1">
            <a:extLst>
              <a:ext uri="{FF2B5EF4-FFF2-40B4-BE49-F238E27FC236}">
                <a16:creationId xmlns:a16="http://schemas.microsoft.com/office/drawing/2014/main" id="{B3DD7556-B99F-4516-8E93-31C4D174F4D5}"/>
              </a:ext>
            </a:extLst>
          </p:cNvPr>
          <p:cNvSpPr>
            <a:spLocks noGrp="1"/>
          </p:cNvSpPr>
          <p:nvPr>
            <p:ph type="sldNum" sz="quarter" idx="12"/>
          </p:nvPr>
        </p:nvSpPr>
        <p:spPr/>
        <p:txBody>
          <a:bodyPr/>
          <a:lstStyle/>
          <a:p>
            <a:pPr>
              <a:defRPr/>
            </a:pPr>
            <a:fld id="{ADF0474A-93C3-4D2F-B37B-C8E480C0B72A}" type="slidenum">
              <a:rPr lang="en-US" altLang="en-US" smtClean="0"/>
              <a:pPr>
                <a:defRPr/>
              </a:pPr>
              <a:t>17</a:t>
            </a:fld>
            <a:endParaRPr lang="en-US" altLang="en-US"/>
          </a:p>
        </p:txBody>
      </p:sp>
      <p:pic>
        <p:nvPicPr>
          <p:cNvPr id="11" name="Picture 10">
            <a:extLst>
              <a:ext uri="{FF2B5EF4-FFF2-40B4-BE49-F238E27FC236}">
                <a16:creationId xmlns:a16="http://schemas.microsoft.com/office/drawing/2014/main" id="{180DD5FA-12D5-4A70-90BB-9A9344574878}"/>
              </a:ext>
            </a:extLst>
          </p:cNvPr>
          <p:cNvPicPr>
            <a:picLocks noChangeAspect="1"/>
          </p:cNvPicPr>
          <p:nvPr/>
        </p:nvPicPr>
        <p:blipFill>
          <a:blip r:embed="rId4"/>
          <a:stretch>
            <a:fillRect/>
          </a:stretch>
        </p:blipFill>
        <p:spPr>
          <a:xfrm>
            <a:off x="94556" y="1704947"/>
            <a:ext cx="6001444" cy="4907705"/>
          </a:xfrm>
          <a:prstGeom prst="rect">
            <a:avLst/>
          </a:prstGeom>
        </p:spPr>
      </p:pic>
    </p:spTree>
    <p:extLst>
      <p:ext uri="{BB962C8B-B14F-4D97-AF65-F5344CB8AC3E}">
        <p14:creationId xmlns:p14="http://schemas.microsoft.com/office/powerpoint/2010/main" val="4017081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2438400"/>
            <a:ext cx="12192000" cy="4419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3"/>
          </a:p>
        </p:txBody>
      </p:sp>
      <p:sp>
        <p:nvSpPr>
          <p:cNvPr id="16" name="Rectangle 15"/>
          <p:cNvSpPr/>
          <p:nvPr/>
        </p:nvSpPr>
        <p:spPr>
          <a:xfrm>
            <a:off x="0" y="2233613"/>
            <a:ext cx="12192000" cy="204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3"/>
          </a:p>
        </p:txBody>
      </p:sp>
      <p:sp>
        <p:nvSpPr>
          <p:cNvPr id="6" name="TextBox 5"/>
          <p:cNvSpPr txBox="1"/>
          <p:nvPr/>
        </p:nvSpPr>
        <p:spPr>
          <a:xfrm>
            <a:off x="381000" y="2895600"/>
            <a:ext cx="11506200" cy="1569660"/>
          </a:xfrm>
          <a:prstGeom prst="rect">
            <a:avLst/>
          </a:prstGeom>
          <a:noFill/>
        </p:spPr>
        <p:txBody>
          <a:bodyPr wrap="square">
            <a:spAutoFit/>
          </a:bodyPr>
          <a:lstStyle/>
          <a:p>
            <a:pPr lvl="0">
              <a:defRPr/>
            </a:pPr>
            <a:r>
              <a:rPr lang="en-US" sz="4800">
                <a:latin typeface="Museo Sans 900" panose="02000000000000000000" pitchFamily="2" charset="0"/>
                <a:cs typeface="Times New Roman" panose="02020603050405020304" pitchFamily="18" charset="0"/>
              </a:rPr>
              <a:t>Race and Jobs at Risk of Being Automated in the Age of COVID-19</a:t>
            </a:r>
          </a:p>
        </p:txBody>
      </p:sp>
      <p:cxnSp>
        <p:nvCxnSpPr>
          <p:cNvPr id="10249" name="Straight Connector 10"/>
          <p:cNvCxnSpPr>
            <a:cxnSpLocks noChangeShapeType="1"/>
          </p:cNvCxnSpPr>
          <p:nvPr/>
        </p:nvCxnSpPr>
        <p:spPr bwMode="auto">
          <a:xfrm>
            <a:off x="457200" y="4648200"/>
            <a:ext cx="4838700" cy="0"/>
          </a:xfrm>
          <a:prstGeom prst="line">
            <a:avLst/>
          </a:prstGeom>
          <a:noFill/>
          <a:ln w="28575" algn="ctr">
            <a:solidFill>
              <a:schemeClr val="bg1"/>
            </a:solidFill>
            <a:round/>
            <a:headEnd/>
            <a:tailEnd/>
          </a:ln>
        </p:spPr>
      </p:cxnSp>
      <p:pic>
        <p:nvPicPr>
          <p:cNvPr id="2" name="Picture 1">
            <a:extLst>
              <a:ext uri="{FF2B5EF4-FFF2-40B4-BE49-F238E27FC236}">
                <a16:creationId xmlns:a16="http://schemas.microsoft.com/office/drawing/2014/main" id="{7DC9F8F5-A2D3-4DBE-8376-4952E3BC41F2}"/>
              </a:ext>
            </a:extLst>
          </p:cNvPr>
          <p:cNvPicPr>
            <a:picLocks noChangeAspect="1"/>
          </p:cNvPicPr>
          <p:nvPr/>
        </p:nvPicPr>
        <p:blipFill rotWithShape="1">
          <a:blip r:embed="rId3"/>
          <a:srcRect r="55556"/>
          <a:stretch/>
        </p:blipFill>
        <p:spPr>
          <a:xfrm>
            <a:off x="457200" y="428814"/>
            <a:ext cx="2743200" cy="1485900"/>
          </a:xfrm>
          <a:prstGeom prst="rect">
            <a:avLst/>
          </a:prstGeom>
        </p:spPr>
      </p:pic>
    </p:spTree>
    <p:extLst>
      <p:ext uri="{BB962C8B-B14F-4D97-AF65-F5344CB8AC3E}">
        <p14:creationId xmlns:p14="http://schemas.microsoft.com/office/powerpoint/2010/main" val="33014080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3"/>
          </a:p>
        </p:txBody>
      </p:sp>
      <p:pic>
        <p:nvPicPr>
          <p:cNvPr id="9" name="Picture 8" descr="Text, logo&#10;&#10;Description automatically generated">
            <a:extLst>
              <a:ext uri="{FF2B5EF4-FFF2-40B4-BE49-F238E27FC236}">
                <a16:creationId xmlns:a16="http://schemas.microsoft.com/office/drawing/2014/main" id="{E7948847-ED44-4082-871C-58D922E8A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9731" y="6228320"/>
            <a:ext cx="1941099" cy="527332"/>
          </a:xfrm>
          <a:prstGeom prst="rect">
            <a:avLst/>
          </a:prstGeom>
        </p:spPr>
      </p:pic>
      <p:pic>
        <p:nvPicPr>
          <p:cNvPr id="14" name="Picture 13">
            <a:extLst>
              <a:ext uri="{FF2B5EF4-FFF2-40B4-BE49-F238E27FC236}">
                <a16:creationId xmlns:a16="http://schemas.microsoft.com/office/drawing/2014/main" id="{69CE991F-8C75-4455-9DF6-607816F7F0F0}"/>
              </a:ext>
            </a:extLst>
          </p:cNvPr>
          <p:cNvPicPr>
            <a:picLocks noChangeAspect="1"/>
          </p:cNvPicPr>
          <p:nvPr/>
        </p:nvPicPr>
        <p:blipFill>
          <a:blip r:embed="rId4"/>
          <a:stretch>
            <a:fillRect/>
          </a:stretch>
        </p:blipFill>
        <p:spPr>
          <a:xfrm>
            <a:off x="237050" y="446647"/>
            <a:ext cx="3001156" cy="2013502"/>
          </a:xfrm>
          <a:prstGeom prst="rect">
            <a:avLst/>
          </a:prstGeom>
        </p:spPr>
      </p:pic>
      <p:pic>
        <p:nvPicPr>
          <p:cNvPr id="18" name="Picture 17">
            <a:extLst>
              <a:ext uri="{FF2B5EF4-FFF2-40B4-BE49-F238E27FC236}">
                <a16:creationId xmlns:a16="http://schemas.microsoft.com/office/drawing/2014/main" id="{B4AF8F09-70AC-463E-9D7A-23B0E91A0214}"/>
              </a:ext>
            </a:extLst>
          </p:cNvPr>
          <p:cNvPicPr>
            <a:picLocks noChangeAspect="1"/>
          </p:cNvPicPr>
          <p:nvPr/>
        </p:nvPicPr>
        <p:blipFill>
          <a:blip r:embed="rId5"/>
          <a:stretch>
            <a:fillRect/>
          </a:stretch>
        </p:blipFill>
        <p:spPr>
          <a:xfrm>
            <a:off x="237051" y="2526617"/>
            <a:ext cx="3001154" cy="1692684"/>
          </a:xfrm>
          <a:prstGeom prst="rect">
            <a:avLst/>
          </a:prstGeom>
        </p:spPr>
      </p:pic>
      <p:pic>
        <p:nvPicPr>
          <p:cNvPr id="19" name="Picture 18">
            <a:extLst>
              <a:ext uri="{FF2B5EF4-FFF2-40B4-BE49-F238E27FC236}">
                <a16:creationId xmlns:a16="http://schemas.microsoft.com/office/drawing/2014/main" id="{425CDE4A-73E0-4B6C-8B4A-5CEDA23E6420}"/>
              </a:ext>
            </a:extLst>
          </p:cNvPr>
          <p:cNvPicPr>
            <a:picLocks noChangeAspect="1"/>
          </p:cNvPicPr>
          <p:nvPr/>
        </p:nvPicPr>
        <p:blipFill>
          <a:blip r:embed="rId6"/>
          <a:stretch>
            <a:fillRect/>
          </a:stretch>
        </p:blipFill>
        <p:spPr>
          <a:xfrm>
            <a:off x="237051" y="4311635"/>
            <a:ext cx="3001154" cy="1852142"/>
          </a:xfrm>
          <a:prstGeom prst="rect">
            <a:avLst/>
          </a:prstGeom>
        </p:spPr>
      </p:pic>
      <p:sp>
        <p:nvSpPr>
          <p:cNvPr id="21" name="Title 5">
            <a:extLst>
              <a:ext uri="{FF2B5EF4-FFF2-40B4-BE49-F238E27FC236}">
                <a16:creationId xmlns:a16="http://schemas.microsoft.com/office/drawing/2014/main" id="{C23AE1CB-A7A6-44AC-8C08-E281C53B1D49}"/>
              </a:ext>
            </a:extLst>
          </p:cNvPr>
          <p:cNvSpPr txBox="1">
            <a:spLocks/>
          </p:cNvSpPr>
          <p:nvPr/>
        </p:nvSpPr>
        <p:spPr>
          <a:xfrm>
            <a:off x="4506096" y="1742990"/>
            <a:ext cx="4351911" cy="1434320"/>
          </a:xfrm>
        </p:spPr>
        <p:txBody>
          <a:bodyPr anchor="b">
            <a:normAutofit fontScale="82500" lnSpcReduction="20000"/>
          </a:bodyPr>
          <a:lstStyle>
            <a:lvl1pPr algn="ctr" rtl="0" eaLnBrk="0" fontAlgn="base" hangingPunct="0">
              <a:spcBef>
                <a:spcPct val="0"/>
              </a:spcBef>
              <a:spcAft>
                <a:spcPct val="0"/>
              </a:spcAft>
              <a:defRPr sz="60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a:lstStyle>
          <a:p>
            <a:r>
              <a:rPr lang="en-US" b="0" kern="0">
                <a:solidFill>
                  <a:schemeClr val="bg1"/>
                </a:solidFill>
                <a:latin typeface="Museo Sans 900" panose="02000000000000000000" pitchFamily="2" charset="0"/>
              </a:rPr>
              <a:t>What is Automation?</a:t>
            </a:r>
          </a:p>
        </p:txBody>
      </p:sp>
      <p:sp>
        <p:nvSpPr>
          <p:cNvPr id="8" name="TextBox 7">
            <a:extLst>
              <a:ext uri="{FF2B5EF4-FFF2-40B4-BE49-F238E27FC236}">
                <a16:creationId xmlns:a16="http://schemas.microsoft.com/office/drawing/2014/main" id="{F9F49482-DB24-4143-8E03-A9125F688501}"/>
              </a:ext>
            </a:extLst>
          </p:cNvPr>
          <p:cNvSpPr txBox="1"/>
          <p:nvPr/>
        </p:nvSpPr>
        <p:spPr>
          <a:xfrm>
            <a:off x="4056581" y="3137989"/>
            <a:ext cx="5463667" cy="1852143"/>
          </a:xfrm>
          <a:prstGeom prst="rect">
            <a:avLst/>
          </a:prstGeom>
          <a:noFill/>
        </p:spPr>
        <p:txBody>
          <a:bodyPr wrap="square" rtlCol="0">
            <a:spAutoFit/>
          </a:bodyPr>
          <a:lstStyle/>
          <a:p>
            <a:pPr algn="ctr"/>
            <a:r>
              <a:rPr lang="en-US" sz="2800">
                <a:latin typeface="Museo Sans 500" panose="02000000000000000000" pitchFamily="2" charset="0"/>
              </a:rPr>
              <a:t>the use of largely automatic equipment in a system of manufacturing or other production process.</a:t>
            </a:r>
          </a:p>
        </p:txBody>
      </p:sp>
      <p:sp>
        <p:nvSpPr>
          <p:cNvPr id="11" name="TextBox 10">
            <a:extLst>
              <a:ext uri="{FF2B5EF4-FFF2-40B4-BE49-F238E27FC236}">
                <a16:creationId xmlns:a16="http://schemas.microsoft.com/office/drawing/2014/main" id="{5E6AC6B2-C406-4C8C-A7B2-CC532597EFE2}"/>
              </a:ext>
            </a:extLst>
          </p:cNvPr>
          <p:cNvSpPr txBox="1"/>
          <p:nvPr/>
        </p:nvSpPr>
        <p:spPr>
          <a:xfrm>
            <a:off x="3733800" y="3445975"/>
            <a:ext cx="4351909" cy="584775"/>
          </a:xfrm>
          <a:prstGeom prst="rect">
            <a:avLst/>
          </a:prstGeom>
          <a:noFill/>
        </p:spPr>
        <p:txBody>
          <a:bodyPr wrap="square" rtlCol="0">
            <a:spAutoFit/>
          </a:bodyPr>
          <a:lstStyle/>
          <a:p>
            <a:pPr algn="ctr"/>
            <a:r>
              <a:rPr lang="en-US" sz="3200">
                <a:latin typeface="Museo Sans 500" panose="02000000000000000000" pitchFamily="2" charset="0"/>
              </a:rPr>
              <a:t>Robotics</a:t>
            </a:r>
          </a:p>
        </p:txBody>
      </p:sp>
      <p:sp>
        <p:nvSpPr>
          <p:cNvPr id="12" name="TextBox 11">
            <a:extLst>
              <a:ext uri="{FF2B5EF4-FFF2-40B4-BE49-F238E27FC236}">
                <a16:creationId xmlns:a16="http://schemas.microsoft.com/office/drawing/2014/main" id="{B58C6FC4-52CA-41CE-BE8D-9994F4E43F6B}"/>
              </a:ext>
            </a:extLst>
          </p:cNvPr>
          <p:cNvSpPr txBox="1"/>
          <p:nvPr/>
        </p:nvSpPr>
        <p:spPr>
          <a:xfrm>
            <a:off x="4056581" y="3573950"/>
            <a:ext cx="4351909" cy="584775"/>
          </a:xfrm>
          <a:prstGeom prst="rect">
            <a:avLst/>
          </a:prstGeom>
          <a:noFill/>
        </p:spPr>
        <p:txBody>
          <a:bodyPr wrap="square" rtlCol="0">
            <a:spAutoFit/>
          </a:bodyPr>
          <a:lstStyle/>
          <a:p>
            <a:pPr algn="ctr"/>
            <a:r>
              <a:rPr lang="en-US" sz="3200">
                <a:latin typeface="Museo Sans 500" panose="02000000000000000000" pitchFamily="2" charset="0"/>
              </a:rPr>
              <a:t>3D Printing</a:t>
            </a:r>
          </a:p>
        </p:txBody>
      </p:sp>
      <p:sp>
        <p:nvSpPr>
          <p:cNvPr id="13" name="TextBox 12">
            <a:extLst>
              <a:ext uri="{FF2B5EF4-FFF2-40B4-BE49-F238E27FC236}">
                <a16:creationId xmlns:a16="http://schemas.microsoft.com/office/drawing/2014/main" id="{FB45D80A-AA6B-455F-8B7F-747470481703}"/>
              </a:ext>
            </a:extLst>
          </p:cNvPr>
          <p:cNvSpPr txBox="1"/>
          <p:nvPr/>
        </p:nvSpPr>
        <p:spPr>
          <a:xfrm>
            <a:off x="5295370" y="3479286"/>
            <a:ext cx="4351909" cy="584775"/>
          </a:xfrm>
          <a:prstGeom prst="rect">
            <a:avLst/>
          </a:prstGeom>
          <a:noFill/>
        </p:spPr>
        <p:txBody>
          <a:bodyPr wrap="square" rtlCol="0">
            <a:spAutoFit/>
          </a:bodyPr>
          <a:lstStyle/>
          <a:p>
            <a:pPr algn="ctr"/>
            <a:r>
              <a:rPr lang="en-US" sz="3200">
                <a:latin typeface="Museo Sans 500" panose="02000000000000000000" pitchFamily="2" charset="0"/>
              </a:rPr>
              <a:t>Machine Learning</a:t>
            </a:r>
          </a:p>
        </p:txBody>
      </p:sp>
      <p:sp>
        <p:nvSpPr>
          <p:cNvPr id="16" name="TextBox 15">
            <a:extLst>
              <a:ext uri="{FF2B5EF4-FFF2-40B4-BE49-F238E27FC236}">
                <a16:creationId xmlns:a16="http://schemas.microsoft.com/office/drawing/2014/main" id="{AD38CFBA-0755-46C5-A7BB-DF0677780480}"/>
              </a:ext>
            </a:extLst>
          </p:cNvPr>
          <p:cNvSpPr txBox="1"/>
          <p:nvPr/>
        </p:nvSpPr>
        <p:spPr>
          <a:xfrm>
            <a:off x="4624979" y="3482605"/>
            <a:ext cx="4351909" cy="584775"/>
          </a:xfrm>
          <a:prstGeom prst="rect">
            <a:avLst/>
          </a:prstGeom>
          <a:noFill/>
        </p:spPr>
        <p:txBody>
          <a:bodyPr wrap="square" rtlCol="0">
            <a:spAutoFit/>
          </a:bodyPr>
          <a:lstStyle/>
          <a:p>
            <a:pPr algn="ctr"/>
            <a:r>
              <a:rPr lang="en-US" sz="3200">
                <a:latin typeface="Museo Sans 500" panose="02000000000000000000" pitchFamily="2" charset="0"/>
              </a:rPr>
              <a:t>Smart Systems</a:t>
            </a:r>
          </a:p>
        </p:txBody>
      </p:sp>
      <p:sp>
        <p:nvSpPr>
          <p:cNvPr id="17" name="TextBox 16">
            <a:extLst>
              <a:ext uri="{FF2B5EF4-FFF2-40B4-BE49-F238E27FC236}">
                <a16:creationId xmlns:a16="http://schemas.microsoft.com/office/drawing/2014/main" id="{8B470AE1-0E1C-40BE-A599-3FD71A48D33A}"/>
              </a:ext>
            </a:extLst>
          </p:cNvPr>
          <p:cNvSpPr txBox="1"/>
          <p:nvPr/>
        </p:nvSpPr>
        <p:spPr>
          <a:xfrm>
            <a:off x="4716951" y="3309159"/>
            <a:ext cx="4351909" cy="584775"/>
          </a:xfrm>
          <a:prstGeom prst="rect">
            <a:avLst/>
          </a:prstGeom>
          <a:noFill/>
        </p:spPr>
        <p:txBody>
          <a:bodyPr wrap="square" rtlCol="0">
            <a:spAutoFit/>
          </a:bodyPr>
          <a:lstStyle/>
          <a:p>
            <a:pPr algn="ctr"/>
            <a:r>
              <a:rPr lang="en-US" sz="3200">
                <a:latin typeface="Museo Sans 500" panose="02000000000000000000" pitchFamily="2" charset="0"/>
              </a:rPr>
              <a:t>Nanotechnology</a:t>
            </a:r>
          </a:p>
        </p:txBody>
      </p:sp>
      <p:sp>
        <p:nvSpPr>
          <p:cNvPr id="20" name="TextBox 19">
            <a:extLst>
              <a:ext uri="{FF2B5EF4-FFF2-40B4-BE49-F238E27FC236}">
                <a16:creationId xmlns:a16="http://schemas.microsoft.com/office/drawing/2014/main" id="{3BFF14A2-BA09-4636-A9DD-5C752C2E88F8}"/>
              </a:ext>
            </a:extLst>
          </p:cNvPr>
          <p:cNvSpPr txBox="1"/>
          <p:nvPr/>
        </p:nvSpPr>
        <p:spPr>
          <a:xfrm>
            <a:off x="4850673" y="3473799"/>
            <a:ext cx="4351909" cy="584775"/>
          </a:xfrm>
          <a:prstGeom prst="rect">
            <a:avLst/>
          </a:prstGeom>
          <a:noFill/>
        </p:spPr>
        <p:txBody>
          <a:bodyPr wrap="square" rtlCol="0">
            <a:spAutoFit/>
          </a:bodyPr>
          <a:lstStyle/>
          <a:p>
            <a:pPr algn="ctr"/>
            <a:r>
              <a:rPr lang="en-US" sz="3200">
                <a:latin typeface="Museo Sans 500" panose="02000000000000000000" pitchFamily="2" charset="0"/>
              </a:rPr>
              <a:t>Artificial</a:t>
            </a:r>
            <a:r>
              <a:rPr lang="en-US" sz="3200">
                <a:latin typeface="Museo Sans 700" panose="02000000000000000000" pitchFamily="2" charset="0"/>
              </a:rPr>
              <a:t> Intelligence</a:t>
            </a:r>
          </a:p>
        </p:txBody>
      </p:sp>
    </p:spTree>
    <p:extLst>
      <p:ext uri="{BB962C8B-B14F-4D97-AF65-F5344CB8AC3E}">
        <p14:creationId xmlns:p14="http://schemas.microsoft.com/office/powerpoint/2010/main" val="2310439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2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2" grpId="0"/>
      <p:bldP spid="12" grpId="1"/>
      <p:bldP spid="13" grpId="0"/>
      <p:bldP spid="13" grpId="1"/>
      <p:bldP spid="16" grpId="0"/>
      <p:bldP spid="16" grpId="1"/>
      <p:bldP spid="17" grpId="0"/>
      <p:bldP spid="17" grpId="1"/>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2438400"/>
            <a:ext cx="12192000" cy="4419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3"/>
          </a:p>
        </p:txBody>
      </p:sp>
      <p:sp>
        <p:nvSpPr>
          <p:cNvPr id="16" name="Rectangle 15"/>
          <p:cNvSpPr/>
          <p:nvPr/>
        </p:nvSpPr>
        <p:spPr>
          <a:xfrm>
            <a:off x="0" y="2233613"/>
            <a:ext cx="12192000" cy="204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3"/>
          </a:p>
        </p:txBody>
      </p:sp>
      <p:sp>
        <p:nvSpPr>
          <p:cNvPr id="6" name="TextBox 5"/>
          <p:cNvSpPr txBox="1"/>
          <p:nvPr/>
        </p:nvSpPr>
        <p:spPr>
          <a:xfrm>
            <a:off x="381000" y="3709015"/>
            <a:ext cx="11506200" cy="830997"/>
          </a:xfrm>
          <a:prstGeom prst="rect">
            <a:avLst/>
          </a:prstGeom>
          <a:noFill/>
        </p:spPr>
        <p:txBody>
          <a:bodyPr wrap="square" lIns="91440" tIns="45720" rIns="91440" bIns="45720" anchor="t">
            <a:spAutoFit/>
          </a:bodyPr>
          <a:lstStyle/>
          <a:p>
            <a:pPr>
              <a:defRPr/>
            </a:pPr>
            <a:r>
              <a:rPr lang="en-US" sz="4800">
                <a:latin typeface="Museo Sans 900"/>
                <a:cs typeface="Arial"/>
              </a:rPr>
              <a:t>COVID-19 and Automation</a:t>
            </a:r>
          </a:p>
        </p:txBody>
      </p:sp>
      <p:cxnSp>
        <p:nvCxnSpPr>
          <p:cNvPr id="10249" name="Straight Connector 10"/>
          <p:cNvCxnSpPr>
            <a:cxnSpLocks noChangeShapeType="1"/>
          </p:cNvCxnSpPr>
          <p:nvPr/>
        </p:nvCxnSpPr>
        <p:spPr bwMode="auto">
          <a:xfrm>
            <a:off x="457200" y="4648200"/>
            <a:ext cx="4838700" cy="0"/>
          </a:xfrm>
          <a:prstGeom prst="line">
            <a:avLst/>
          </a:prstGeom>
          <a:noFill/>
          <a:ln w="28575" algn="ctr">
            <a:solidFill>
              <a:schemeClr val="bg1"/>
            </a:solidFill>
            <a:round/>
            <a:headEnd/>
            <a:tailEnd/>
          </a:ln>
        </p:spPr>
      </p:cxnSp>
      <p:pic>
        <p:nvPicPr>
          <p:cNvPr id="2" name="Picture 1">
            <a:extLst>
              <a:ext uri="{FF2B5EF4-FFF2-40B4-BE49-F238E27FC236}">
                <a16:creationId xmlns:a16="http://schemas.microsoft.com/office/drawing/2014/main" id="{7DC9F8F5-A2D3-4DBE-8376-4952E3BC41F2}"/>
              </a:ext>
            </a:extLst>
          </p:cNvPr>
          <p:cNvPicPr>
            <a:picLocks noChangeAspect="1"/>
          </p:cNvPicPr>
          <p:nvPr/>
        </p:nvPicPr>
        <p:blipFill rotWithShape="1">
          <a:blip r:embed="rId3"/>
          <a:srcRect r="55556"/>
          <a:stretch/>
        </p:blipFill>
        <p:spPr>
          <a:xfrm>
            <a:off x="457200" y="428814"/>
            <a:ext cx="2743200" cy="1485900"/>
          </a:xfrm>
          <a:prstGeom prst="rect">
            <a:avLst/>
          </a:prstGeom>
        </p:spPr>
      </p:pic>
    </p:spTree>
    <p:extLst>
      <p:ext uri="{BB962C8B-B14F-4D97-AF65-F5344CB8AC3E}">
        <p14:creationId xmlns:p14="http://schemas.microsoft.com/office/powerpoint/2010/main" val="6703050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2438400"/>
            <a:ext cx="12192000" cy="4419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3"/>
          </a:p>
        </p:txBody>
      </p:sp>
      <p:sp>
        <p:nvSpPr>
          <p:cNvPr id="16" name="Rectangle 15"/>
          <p:cNvSpPr/>
          <p:nvPr/>
        </p:nvSpPr>
        <p:spPr>
          <a:xfrm>
            <a:off x="0" y="2233613"/>
            <a:ext cx="12192000" cy="204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3"/>
          </a:p>
        </p:txBody>
      </p:sp>
      <p:sp>
        <p:nvSpPr>
          <p:cNvPr id="6" name="TextBox 5"/>
          <p:cNvSpPr txBox="1"/>
          <p:nvPr/>
        </p:nvSpPr>
        <p:spPr>
          <a:xfrm>
            <a:off x="381000" y="3709015"/>
            <a:ext cx="11506200" cy="830997"/>
          </a:xfrm>
          <a:prstGeom prst="rect">
            <a:avLst/>
          </a:prstGeom>
          <a:noFill/>
        </p:spPr>
        <p:txBody>
          <a:bodyPr wrap="square">
            <a:spAutoFit/>
          </a:bodyPr>
          <a:lstStyle/>
          <a:p>
            <a:pPr lvl="0">
              <a:defRPr/>
            </a:pPr>
            <a:r>
              <a:rPr lang="en-US" sz="4800">
                <a:latin typeface="Museo Sans 900" panose="02000000000000000000" pitchFamily="2" charset="0"/>
              </a:rPr>
              <a:t>Jobs at High Risk of Automation</a:t>
            </a:r>
            <a:endParaRPr lang="en-US" sz="4800">
              <a:latin typeface="Museo Sans 900" panose="02000000000000000000" pitchFamily="2" charset="0"/>
              <a:cs typeface="Times New Roman" panose="02020603050405020304" pitchFamily="18" charset="0"/>
            </a:endParaRPr>
          </a:p>
        </p:txBody>
      </p:sp>
      <p:cxnSp>
        <p:nvCxnSpPr>
          <p:cNvPr id="10249" name="Straight Connector 10"/>
          <p:cNvCxnSpPr>
            <a:cxnSpLocks noChangeShapeType="1"/>
          </p:cNvCxnSpPr>
          <p:nvPr/>
        </p:nvCxnSpPr>
        <p:spPr bwMode="auto">
          <a:xfrm>
            <a:off x="457200" y="4648200"/>
            <a:ext cx="4838700" cy="0"/>
          </a:xfrm>
          <a:prstGeom prst="line">
            <a:avLst/>
          </a:prstGeom>
          <a:noFill/>
          <a:ln w="28575" algn="ctr">
            <a:solidFill>
              <a:schemeClr val="bg1"/>
            </a:solidFill>
            <a:round/>
            <a:headEnd/>
            <a:tailEnd/>
          </a:ln>
        </p:spPr>
      </p:cxnSp>
      <p:pic>
        <p:nvPicPr>
          <p:cNvPr id="2" name="Picture 1">
            <a:extLst>
              <a:ext uri="{FF2B5EF4-FFF2-40B4-BE49-F238E27FC236}">
                <a16:creationId xmlns:a16="http://schemas.microsoft.com/office/drawing/2014/main" id="{7DC9F8F5-A2D3-4DBE-8376-4952E3BC41F2}"/>
              </a:ext>
            </a:extLst>
          </p:cNvPr>
          <p:cNvPicPr>
            <a:picLocks noChangeAspect="1"/>
          </p:cNvPicPr>
          <p:nvPr/>
        </p:nvPicPr>
        <p:blipFill rotWithShape="1">
          <a:blip r:embed="rId3"/>
          <a:srcRect r="55556"/>
          <a:stretch/>
        </p:blipFill>
        <p:spPr>
          <a:xfrm>
            <a:off x="457200" y="428814"/>
            <a:ext cx="2743200" cy="1485900"/>
          </a:xfrm>
          <a:prstGeom prst="rect">
            <a:avLst/>
          </a:prstGeom>
        </p:spPr>
      </p:pic>
    </p:spTree>
    <p:extLst>
      <p:ext uri="{BB962C8B-B14F-4D97-AF65-F5344CB8AC3E}">
        <p14:creationId xmlns:p14="http://schemas.microsoft.com/office/powerpoint/2010/main" val="9151196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16"/>
            <a:ext cx="12192000" cy="3071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3DD7556-B99F-4516-8E93-31C4D174F4D5}"/>
              </a:ext>
            </a:extLst>
          </p:cNvPr>
          <p:cNvSpPr>
            <a:spLocks noGrp="1"/>
          </p:cNvSpPr>
          <p:nvPr>
            <p:ph type="sldNum" sz="quarter" idx="12"/>
          </p:nvPr>
        </p:nvSpPr>
        <p:spPr>
          <a:xfrm>
            <a:off x="8737600" y="6431280"/>
            <a:ext cx="2844800" cy="457200"/>
          </a:xfrm>
        </p:spPr>
        <p:txBody>
          <a:bodyPr/>
          <a:lstStyle/>
          <a:p>
            <a:pPr>
              <a:defRPr/>
            </a:pPr>
            <a:fld id="{ADF0474A-93C3-4D2F-B37B-C8E480C0B72A}" type="slidenum">
              <a:rPr lang="en-US" altLang="en-US" smtClean="0"/>
              <a:pPr>
                <a:defRPr/>
              </a:pPr>
              <a:t>5</a:t>
            </a:fld>
            <a:endParaRPr lang="en-US" altLang="en-US"/>
          </a:p>
        </p:txBody>
      </p:sp>
      <p:sp>
        <p:nvSpPr>
          <p:cNvPr id="11" name="Title 1">
            <a:extLst>
              <a:ext uri="{FF2B5EF4-FFF2-40B4-BE49-F238E27FC236}">
                <a16:creationId xmlns:a16="http://schemas.microsoft.com/office/drawing/2014/main" id="{64178944-11E2-4090-96F5-BC31A24CAA2E}"/>
              </a:ext>
            </a:extLst>
          </p:cNvPr>
          <p:cNvSpPr>
            <a:spLocks noGrp="1"/>
          </p:cNvSpPr>
          <p:nvPr/>
        </p:nvSpPr>
        <p:spPr>
          <a:xfrm>
            <a:off x="76200" y="335692"/>
            <a:ext cx="11576942" cy="1054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a:latin typeface="Museo Sans 700" panose="02000000000000000000" pitchFamily="2" charset="0"/>
                <a:cs typeface="Times New Roman" panose="02020603050405020304" pitchFamily="18" charset="0"/>
              </a:rPr>
              <a:t>Jobs that Employ the Most Americans at High Risk of Being Automated</a:t>
            </a:r>
          </a:p>
        </p:txBody>
      </p:sp>
      <p:cxnSp>
        <p:nvCxnSpPr>
          <p:cNvPr id="12" name="Straight Connector 11">
            <a:extLst>
              <a:ext uri="{FF2B5EF4-FFF2-40B4-BE49-F238E27FC236}">
                <a16:creationId xmlns:a16="http://schemas.microsoft.com/office/drawing/2014/main" id="{FF922EDD-9219-461D-B5A8-897E3CD90A84}"/>
              </a:ext>
            </a:extLst>
          </p:cNvPr>
          <p:cNvCxnSpPr/>
          <p:nvPr/>
        </p:nvCxnSpPr>
        <p:spPr>
          <a:xfrm>
            <a:off x="152400" y="1411993"/>
            <a:ext cx="3505200"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20" name="Picture 19">
            <a:extLst>
              <a:ext uri="{FF2B5EF4-FFF2-40B4-BE49-F238E27FC236}">
                <a16:creationId xmlns:a16="http://schemas.microsoft.com/office/drawing/2014/main" id="{D99F398C-F3D0-46AB-B4C2-15897077A783}"/>
              </a:ext>
            </a:extLst>
          </p:cNvPr>
          <p:cNvPicPr>
            <a:picLocks noChangeAspect="1"/>
          </p:cNvPicPr>
          <p:nvPr/>
        </p:nvPicPr>
        <p:blipFill>
          <a:blip r:embed="rId3"/>
          <a:stretch>
            <a:fillRect/>
          </a:stretch>
        </p:blipFill>
        <p:spPr>
          <a:xfrm>
            <a:off x="152400" y="1450094"/>
            <a:ext cx="11687175" cy="4629150"/>
          </a:xfrm>
          <a:prstGeom prst="rect">
            <a:avLst/>
          </a:prstGeom>
        </p:spPr>
      </p:pic>
      <p:pic>
        <p:nvPicPr>
          <p:cNvPr id="21" name="Picture 20">
            <a:extLst>
              <a:ext uri="{FF2B5EF4-FFF2-40B4-BE49-F238E27FC236}">
                <a16:creationId xmlns:a16="http://schemas.microsoft.com/office/drawing/2014/main" id="{1380BCAD-5557-4524-A614-4DC205D37E8A}"/>
              </a:ext>
            </a:extLst>
          </p:cNvPr>
          <p:cNvPicPr>
            <a:picLocks noChangeAspect="1"/>
          </p:cNvPicPr>
          <p:nvPr/>
        </p:nvPicPr>
        <p:blipFill rotWithShape="1">
          <a:blip r:embed="rId4"/>
          <a:srcRect l="5343" t="18153" r="50040" b="23933"/>
          <a:stretch/>
        </p:blipFill>
        <p:spPr>
          <a:xfrm>
            <a:off x="9925218" y="6266000"/>
            <a:ext cx="1442784" cy="457200"/>
          </a:xfrm>
          <a:prstGeom prst="rect">
            <a:avLst/>
          </a:prstGeom>
        </p:spPr>
      </p:pic>
    </p:spTree>
    <p:extLst>
      <p:ext uri="{BB962C8B-B14F-4D97-AF65-F5344CB8AC3E}">
        <p14:creationId xmlns:p14="http://schemas.microsoft.com/office/powerpoint/2010/main" val="352370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16"/>
            <a:ext cx="12192000" cy="3071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3DD7556-B99F-4516-8E93-31C4D174F4D5}"/>
              </a:ext>
            </a:extLst>
          </p:cNvPr>
          <p:cNvSpPr>
            <a:spLocks noGrp="1"/>
          </p:cNvSpPr>
          <p:nvPr>
            <p:ph type="sldNum" sz="quarter" idx="12"/>
          </p:nvPr>
        </p:nvSpPr>
        <p:spPr>
          <a:xfrm>
            <a:off x="8737600" y="6431280"/>
            <a:ext cx="2844800" cy="457200"/>
          </a:xfrm>
        </p:spPr>
        <p:txBody>
          <a:bodyPr/>
          <a:lstStyle/>
          <a:p>
            <a:pPr>
              <a:defRPr/>
            </a:pPr>
            <a:fld id="{ADF0474A-93C3-4D2F-B37B-C8E480C0B72A}" type="slidenum">
              <a:rPr lang="en-US" altLang="en-US" smtClean="0"/>
              <a:pPr>
                <a:defRPr/>
              </a:pPr>
              <a:t>6</a:t>
            </a:fld>
            <a:endParaRPr lang="en-US" altLang="en-US"/>
          </a:p>
        </p:txBody>
      </p:sp>
      <p:sp>
        <p:nvSpPr>
          <p:cNvPr id="11" name="Title 1">
            <a:extLst>
              <a:ext uri="{FF2B5EF4-FFF2-40B4-BE49-F238E27FC236}">
                <a16:creationId xmlns:a16="http://schemas.microsoft.com/office/drawing/2014/main" id="{64178944-11E2-4090-96F5-BC31A24CAA2E}"/>
              </a:ext>
            </a:extLst>
          </p:cNvPr>
          <p:cNvSpPr>
            <a:spLocks noGrp="1"/>
          </p:cNvSpPr>
          <p:nvPr/>
        </p:nvSpPr>
        <p:spPr>
          <a:xfrm>
            <a:off x="76200" y="335692"/>
            <a:ext cx="11576942" cy="1054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a:latin typeface="Museo Sans 700" panose="02000000000000000000" pitchFamily="2" charset="0"/>
                <a:cs typeface="Times New Roman" panose="02020603050405020304" pitchFamily="18" charset="0"/>
              </a:rPr>
              <a:t>Jobs that Employ the Most Americans at High Risk of Being Automated (Continued)</a:t>
            </a:r>
          </a:p>
        </p:txBody>
      </p:sp>
      <p:cxnSp>
        <p:nvCxnSpPr>
          <p:cNvPr id="12" name="Straight Connector 11">
            <a:extLst>
              <a:ext uri="{FF2B5EF4-FFF2-40B4-BE49-F238E27FC236}">
                <a16:creationId xmlns:a16="http://schemas.microsoft.com/office/drawing/2014/main" id="{FF922EDD-9219-461D-B5A8-897E3CD90A84}"/>
              </a:ext>
            </a:extLst>
          </p:cNvPr>
          <p:cNvCxnSpPr/>
          <p:nvPr/>
        </p:nvCxnSpPr>
        <p:spPr>
          <a:xfrm>
            <a:off x="152400" y="1411993"/>
            <a:ext cx="3505200"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6A2607C5-8852-4E88-A56B-40576FA8B2FC}"/>
              </a:ext>
            </a:extLst>
          </p:cNvPr>
          <p:cNvPicPr>
            <a:picLocks noChangeAspect="1"/>
          </p:cNvPicPr>
          <p:nvPr/>
        </p:nvPicPr>
        <p:blipFill>
          <a:blip r:embed="rId3"/>
          <a:stretch>
            <a:fillRect/>
          </a:stretch>
        </p:blipFill>
        <p:spPr>
          <a:xfrm>
            <a:off x="152400" y="1479147"/>
            <a:ext cx="11687175" cy="4848225"/>
          </a:xfrm>
          <a:prstGeom prst="rect">
            <a:avLst/>
          </a:prstGeom>
        </p:spPr>
      </p:pic>
      <p:pic>
        <p:nvPicPr>
          <p:cNvPr id="9" name="Picture 8">
            <a:extLst>
              <a:ext uri="{FF2B5EF4-FFF2-40B4-BE49-F238E27FC236}">
                <a16:creationId xmlns:a16="http://schemas.microsoft.com/office/drawing/2014/main" id="{9E067D07-8363-419A-95B8-8AEB9F9AE5F8}"/>
              </a:ext>
            </a:extLst>
          </p:cNvPr>
          <p:cNvPicPr>
            <a:picLocks noChangeAspect="1"/>
          </p:cNvPicPr>
          <p:nvPr/>
        </p:nvPicPr>
        <p:blipFill rotWithShape="1">
          <a:blip r:embed="rId4"/>
          <a:srcRect l="5343" t="18153" r="50040" b="23933"/>
          <a:stretch/>
        </p:blipFill>
        <p:spPr>
          <a:xfrm>
            <a:off x="9925218" y="6266000"/>
            <a:ext cx="1442784" cy="457200"/>
          </a:xfrm>
          <a:prstGeom prst="rect">
            <a:avLst/>
          </a:prstGeom>
        </p:spPr>
      </p:pic>
    </p:spTree>
    <p:extLst>
      <p:ext uri="{BB962C8B-B14F-4D97-AF65-F5344CB8AC3E}">
        <p14:creationId xmlns:p14="http://schemas.microsoft.com/office/powerpoint/2010/main" val="251835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16"/>
            <a:ext cx="12192000" cy="3071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nvSpPr>
        <p:spPr>
          <a:xfrm>
            <a:off x="137160" y="335692"/>
            <a:ext cx="11576942" cy="1238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a:latin typeface="Museo Sans 700" panose="02000000000000000000" pitchFamily="2" charset="0"/>
                <a:cs typeface="Times New Roman" panose="02020603050405020304" pitchFamily="18" charset="0"/>
              </a:rPr>
              <a:t>Overrepresentation of Black Workers</a:t>
            </a:r>
          </a:p>
        </p:txBody>
      </p:sp>
      <p:cxnSp>
        <p:nvCxnSpPr>
          <p:cNvPr id="7" name="Straight Connector 6"/>
          <p:cNvCxnSpPr/>
          <p:nvPr/>
        </p:nvCxnSpPr>
        <p:spPr>
          <a:xfrm>
            <a:off x="152400" y="1524000"/>
            <a:ext cx="3505200"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2" name="Content Placeholder 1"/>
          <p:cNvSpPr txBox="1">
            <a:spLocks/>
          </p:cNvSpPr>
          <p:nvPr/>
        </p:nvSpPr>
        <p:spPr>
          <a:xfrm>
            <a:off x="210631" y="1828800"/>
            <a:ext cx="11430000" cy="428625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Bef>
                <a:spcPts val="1200"/>
              </a:spcBef>
              <a:spcAft>
                <a:spcPts val="0"/>
              </a:spcAft>
              <a:buNone/>
            </a:pPr>
            <a:endParaRPr lang="en-US" sz="2400" b="0">
              <a:latin typeface="Museo Sans 300" panose="02000000000000000000" pitchFamily="2" charset="0"/>
            </a:endParaRPr>
          </a:p>
        </p:txBody>
      </p:sp>
      <p:pic>
        <p:nvPicPr>
          <p:cNvPr id="4" name="Picture 3">
            <a:extLst>
              <a:ext uri="{FF2B5EF4-FFF2-40B4-BE49-F238E27FC236}">
                <a16:creationId xmlns:a16="http://schemas.microsoft.com/office/drawing/2014/main" id="{2F6B6E5D-4B15-4651-AEC1-9E3EF3C909E9}"/>
              </a:ext>
            </a:extLst>
          </p:cNvPr>
          <p:cNvPicPr>
            <a:picLocks noChangeAspect="1"/>
          </p:cNvPicPr>
          <p:nvPr/>
        </p:nvPicPr>
        <p:blipFill rotWithShape="1">
          <a:blip r:embed="rId3"/>
          <a:srcRect r="50040"/>
          <a:stretch/>
        </p:blipFill>
        <p:spPr>
          <a:xfrm>
            <a:off x="9677400" y="5916149"/>
            <a:ext cx="1615569" cy="789451"/>
          </a:xfrm>
          <a:prstGeom prst="rect">
            <a:avLst/>
          </a:prstGeom>
        </p:spPr>
      </p:pic>
      <p:sp>
        <p:nvSpPr>
          <p:cNvPr id="10" name="Content Placeholder 1">
            <a:extLst>
              <a:ext uri="{FF2B5EF4-FFF2-40B4-BE49-F238E27FC236}">
                <a16:creationId xmlns:a16="http://schemas.microsoft.com/office/drawing/2014/main" id="{DA7BAD31-4D66-4D6D-9610-A2A58B85201A}"/>
              </a:ext>
            </a:extLst>
          </p:cNvPr>
          <p:cNvSpPr txBox="1">
            <a:spLocks/>
          </p:cNvSpPr>
          <p:nvPr/>
        </p:nvSpPr>
        <p:spPr>
          <a:xfrm>
            <a:off x="284102" y="1729350"/>
            <a:ext cx="11695200" cy="43857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1200"/>
              </a:spcBef>
            </a:pPr>
            <a:r>
              <a:rPr lang="en-US" sz="2400" b="0">
                <a:latin typeface="Museo Sans 300" panose="02000000000000000000" pitchFamily="2" charset="0"/>
              </a:rPr>
              <a:t>Black people account for 13% of the U.S. labor force. </a:t>
            </a:r>
          </a:p>
          <a:p>
            <a:pPr>
              <a:lnSpc>
                <a:spcPct val="100000"/>
              </a:lnSpc>
              <a:spcBef>
                <a:spcPts val="1200"/>
              </a:spcBef>
            </a:pPr>
            <a:r>
              <a:rPr lang="en-US" sz="2400" b="0">
                <a:latin typeface="Museo Sans 300" panose="02000000000000000000" pitchFamily="2" charset="0"/>
              </a:rPr>
              <a:t>Black workers are overrepresented in 11 of the 30 jobs that employ the most Americans and are at high risk of being automated:</a:t>
            </a:r>
          </a:p>
          <a:p>
            <a:pPr marL="685800" lvl="1" indent="-342900">
              <a:lnSpc>
                <a:spcPct val="100000"/>
              </a:lnSpc>
              <a:spcBef>
                <a:spcPts val="600"/>
              </a:spcBef>
              <a:buFont typeface="+mj-lt"/>
              <a:buAutoNum type="arabicPeriod"/>
            </a:pPr>
            <a:r>
              <a:rPr lang="en-US" sz="1500" b="0" kern="700" spc="-100">
                <a:latin typeface="Museo Sans 100" panose="02000000000000000000" pitchFamily="2" charset="0"/>
              </a:rPr>
              <a:t>taxi drivers and chauffeurs (29.5%)</a:t>
            </a:r>
          </a:p>
          <a:p>
            <a:pPr marL="685800" lvl="1" indent="-342900">
              <a:lnSpc>
                <a:spcPct val="100000"/>
              </a:lnSpc>
              <a:spcBef>
                <a:spcPts val="600"/>
              </a:spcBef>
              <a:buFont typeface="+mj-lt"/>
              <a:buAutoNum type="arabicPeriod"/>
            </a:pPr>
            <a:r>
              <a:rPr lang="en-US" sz="1500" b="0" kern="700" spc="-100">
                <a:latin typeface="Museo Sans 100" panose="02000000000000000000" pitchFamily="2" charset="0"/>
              </a:rPr>
              <a:t>industrial truck and tractor operators (25.8%)</a:t>
            </a:r>
          </a:p>
          <a:p>
            <a:pPr marL="685800" lvl="1" indent="-342900">
              <a:lnSpc>
                <a:spcPct val="100000"/>
              </a:lnSpc>
              <a:spcBef>
                <a:spcPts val="600"/>
              </a:spcBef>
              <a:buFont typeface="+mj-lt"/>
              <a:buAutoNum type="arabicPeriod"/>
            </a:pPr>
            <a:r>
              <a:rPr lang="en-US" sz="1500" b="0" kern="700" spc="-100">
                <a:latin typeface="Museo Sans 100" panose="02000000000000000000" pitchFamily="2" charset="0"/>
              </a:rPr>
              <a:t>laborers and freight, stock and material movers (19.8%)</a:t>
            </a:r>
          </a:p>
          <a:p>
            <a:pPr marL="685800" lvl="1" indent="-342900">
              <a:lnSpc>
                <a:spcPct val="100000"/>
              </a:lnSpc>
              <a:spcBef>
                <a:spcPts val="600"/>
              </a:spcBef>
              <a:buFont typeface="+mj-lt"/>
              <a:buAutoNum type="arabicPeriod"/>
            </a:pPr>
            <a:r>
              <a:rPr lang="en-US" sz="1500" b="0" kern="700" spc="-100">
                <a:latin typeface="Museo Sans 100" panose="02000000000000000000" pitchFamily="2" charset="0"/>
              </a:rPr>
              <a:t>food preparation and serving workers (19.6%)</a:t>
            </a:r>
          </a:p>
          <a:p>
            <a:pPr marL="685800" lvl="1" indent="-342900">
              <a:lnSpc>
                <a:spcPct val="100000"/>
              </a:lnSpc>
              <a:spcBef>
                <a:spcPts val="600"/>
              </a:spcBef>
              <a:buFont typeface="+mj-lt"/>
              <a:buAutoNum type="arabicPeriod"/>
            </a:pPr>
            <a:r>
              <a:rPr lang="en-US" sz="1500" b="0" kern="700" spc="-100">
                <a:latin typeface="Museo Sans 100" panose="02000000000000000000" pitchFamily="2" charset="0"/>
              </a:rPr>
              <a:t>cooks (18.1%)</a:t>
            </a:r>
          </a:p>
          <a:p>
            <a:pPr marL="685800" lvl="1" indent="-342900">
              <a:lnSpc>
                <a:spcPct val="100000"/>
              </a:lnSpc>
              <a:spcBef>
                <a:spcPts val="600"/>
              </a:spcBef>
              <a:buFont typeface="+mj-lt"/>
              <a:buAutoNum type="arabicPeriod"/>
            </a:pPr>
            <a:r>
              <a:rPr lang="en-US" sz="1500" b="0" kern="700" spc="-100">
                <a:latin typeface="Museo Sans 100" panose="02000000000000000000" pitchFamily="2" charset="0"/>
              </a:rPr>
              <a:t>cashiers (17.9%)</a:t>
            </a:r>
          </a:p>
          <a:p>
            <a:pPr marL="685800" lvl="1" indent="-342900">
              <a:lnSpc>
                <a:spcPct val="100000"/>
              </a:lnSpc>
              <a:spcBef>
                <a:spcPts val="600"/>
              </a:spcBef>
              <a:buFont typeface="+mj-lt"/>
              <a:buAutoNum type="arabicPeriod"/>
            </a:pPr>
            <a:r>
              <a:rPr lang="en-US" sz="1500" b="0" kern="700" spc="-100">
                <a:latin typeface="Museo Sans 100" panose="02000000000000000000" pitchFamily="2" charset="0"/>
              </a:rPr>
              <a:t>couriers and messengers (17.4%)</a:t>
            </a:r>
          </a:p>
          <a:p>
            <a:pPr marL="685800" lvl="1" indent="-342900">
              <a:lnSpc>
                <a:spcPct val="100000"/>
              </a:lnSpc>
              <a:spcBef>
                <a:spcPts val="600"/>
              </a:spcBef>
              <a:buFont typeface="+mj-lt"/>
              <a:buAutoNum type="arabicPeriod"/>
            </a:pPr>
            <a:r>
              <a:rPr lang="en-US" sz="1500" b="0" kern="700" spc="-100">
                <a:latin typeface="Museo Sans 100" panose="02000000000000000000" pitchFamily="2" charset="0"/>
              </a:rPr>
              <a:t>production workers (16.1%)</a:t>
            </a:r>
          </a:p>
          <a:p>
            <a:pPr marL="685800" lvl="1" indent="-342900">
              <a:lnSpc>
                <a:spcPct val="100000"/>
              </a:lnSpc>
              <a:spcBef>
                <a:spcPts val="600"/>
              </a:spcBef>
              <a:buFont typeface="+mj-lt"/>
              <a:buAutoNum type="arabicPeriod"/>
            </a:pPr>
            <a:r>
              <a:rPr lang="en-US" sz="1500" b="0" kern="700" spc="-100">
                <a:latin typeface="Museo Sans 100" panose="02000000000000000000" pitchFamily="2" charset="0"/>
              </a:rPr>
              <a:t>receptionists and information clerks (15.4%)</a:t>
            </a:r>
          </a:p>
          <a:p>
            <a:pPr marL="685800" lvl="1" indent="-342900">
              <a:lnSpc>
                <a:spcPct val="100000"/>
              </a:lnSpc>
              <a:spcBef>
                <a:spcPts val="600"/>
              </a:spcBef>
              <a:buFont typeface="+mj-lt"/>
              <a:buAutoNum type="arabicPeriod"/>
            </a:pPr>
            <a:r>
              <a:rPr lang="en-US" sz="1500" b="0" kern="700" spc="-100">
                <a:latin typeface="Museo Sans 100" panose="02000000000000000000" pitchFamily="2" charset="0"/>
              </a:rPr>
              <a:t>first line supervisors of housekeeping and janitorial workers (15%)</a:t>
            </a:r>
          </a:p>
          <a:p>
            <a:pPr marL="685800" lvl="1" indent="-342900">
              <a:lnSpc>
                <a:spcPct val="100000"/>
              </a:lnSpc>
              <a:spcBef>
                <a:spcPts val="600"/>
              </a:spcBef>
              <a:buFont typeface="+mj-lt"/>
              <a:buAutoNum type="arabicPeriod"/>
            </a:pPr>
            <a:r>
              <a:rPr lang="en-US" sz="1500" b="0" kern="700" spc="-100">
                <a:latin typeface="Museo Sans 100" panose="02000000000000000000" pitchFamily="2" charset="0"/>
              </a:rPr>
              <a:t>office clerks (13.6%). </a:t>
            </a:r>
          </a:p>
          <a:p>
            <a:pPr>
              <a:lnSpc>
                <a:spcPct val="100000"/>
              </a:lnSpc>
              <a:spcBef>
                <a:spcPts val="1200"/>
              </a:spcBef>
            </a:pPr>
            <a:endParaRPr lang="en-US" sz="2400" b="0">
              <a:latin typeface="Museo Sans 300" panose="02000000000000000000" pitchFamily="2" charset="0"/>
            </a:endParaRPr>
          </a:p>
        </p:txBody>
      </p:sp>
      <p:sp>
        <p:nvSpPr>
          <p:cNvPr id="2" name="Slide Number Placeholder 1">
            <a:extLst>
              <a:ext uri="{FF2B5EF4-FFF2-40B4-BE49-F238E27FC236}">
                <a16:creationId xmlns:a16="http://schemas.microsoft.com/office/drawing/2014/main" id="{B3DD7556-B99F-4516-8E93-31C4D174F4D5}"/>
              </a:ext>
            </a:extLst>
          </p:cNvPr>
          <p:cNvSpPr>
            <a:spLocks noGrp="1"/>
          </p:cNvSpPr>
          <p:nvPr>
            <p:ph type="sldNum" sz="quarter" idx="12"/>
          </p:nvPr>
        </p:nvSpPr>
        <p:spPr/>
        <p:txBody>
          <a:bodyPr/>
          <a:lstStyle/>
          <a:p>
            <a:pPr>
              <a:defRPr/>
            </a:pPr>
            <a:fld id="{ADF0474A-93C3-4D2F-B37B-C8E480C0B72A}" type="slidenum">
              <a:rPr lang="en-US" altLang="en-US" smtClean="0"/>
              <a:pPr>
                <a:defRPr/>
              </a:pPr>
              <a:t>7</a:t>
            </a:fld>
            <a:endParaRPr lang="en-US" altLang="en-US"/>
          </a:p>
        </p:txBody>
      </p:sp>
    </p:spTree>
    <p:extLst>
      <p:ext uri="{BB962C8B-B14F-4D97-AF65-F5344CB8AC3E}">
        <p14:creationId xmlns:p14="http://schemas.microsoft.com/office/powerpoint/2010/main" val="250152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16"/>
            <a:ext cx="12192000" cy="3071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nvSpPr>
        <p:spPr>
          <a:xfrm>
            <a:off x="137160" y="335692"/>
            <a:ext cx="11576942" cy="1238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a:latin typeface="Museo Sans 700"/>
                <a:cs typeface="Times New Roman"/>
              </a:rPr>
              <a:t>Overrepresentation of Black Workers</a:t>
            </a:r>
            <a:endParaRPr lang="en-US"/>
          </a:p>
        </p:txBody>
      </p:sp>
      <p:cxnSp>
        <p:nvCxnSpPr>
          <p:cNvPr id="7" name="Straight Connector 6"/>
          <p:cNvCxnSpPr/>
          <p:nvPr/>
        </p:nvCxnSpPr>
        <p:spPr>
          <a:xfrm>
            <a:off x="152400" y="1524000"/>
            <a:ext cx="3505200"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2" name="Content Placeholder 1"/>
          <p:cNvSpPr txBox="1">
            <a:spLocks/>
          </p:cNvSpPr>
          <p:nvPr/>
        </p:nvSpPr>
        <p:spPr>
          <a:xfrm>
            <a:off x="210631" y="1828800"/>
            <a:ext cx="11430000" cy="428625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Bef>
                <a:spcPts val="1200"/>
              </a:spcBef>
              <a:spcAft>
                <a:spcPts val="0"/>
              </a:spcAft>
              <a:buNone/>
            </a:pPr>
            <a:endParaRPr lang="en-US" sz="2400" b="0">
              <a:latin typeface="Museo Sans 300" panose="02000000000000000000" pitchFamily="2" charset="0"/>
            </a:endParaRPr>
          </a:p>
        </p:txBody>
      </p:sp>
      <p:pic>
        <p:nvPicPr>
          <p:cNvPr id="4" name="Picture 3">
            <a:extLst>
              <a:ext uri="{FF2B5EF4-FFF2-40B4-BE49-F238E27FC236}">
                <a16:creationId xmlns:a16="http://schemas.microsoft.com/office/drawing/2014/main" id="{2F6B6E5D-4B15-4651-AEC1-9E3EF3C909E9}"/>
              </a:ext>
            </a:extLst>
          </p:cNvPr>
          <p:cNvPicPr>
            <a:picLocks noChangeAspect="1"/>
          </p:cNvPicPr>
          <p:nvPr/>
        </p:nvPicPr>
        <p:blipFill rotWithShape="1">
          <a:blip r:embed="rId3"/>
          <a:srcRect r="50040"/>
          <a:stretch/>
        </p:blipFill>
        <p:spPr>
          <a:xfrm>
            <a:off x="9677400" y="5916149"/>
            <a:ext cx="1615569" cy="789451"/>
          </a:xfrm>
          <a:prstGeom prst="rect">
            <a:avLst/>
          </a:prstGeom>
        </p:spPr>
      </p:pic>
      <p:sp>
        <p:nvSpPr>
          <p:cNvPr id="10" name="Content Placeholder 1">
            <a:extLst>
              <a:ext uri="{FF2B5EF4-FFF2-40B4-BE49-F238E27FC236}">
                <a16:creationId xmlns:a16="http://schemas.microsoft.com/office/drawing/2014/main" id="{DA7BAD31-4D66-4D6D-9610-A2A58B85201A}"/>
              </a:ext>
            </a:extLst>
          </p:cNvPr>
          <p:cNvSpPr txBox="1">
            <a:spLocks/>
          </p:cNvSpPr>
          <p:nvPr/>
        </p:nvSpPr>
        <p:spPr>
          <a:xfrm>
            <a:off x="5461751" y="1892474"/>
            <a:ext cx="5779672" cy="4585004"/>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1200"/>
              </a:spcBef>
            </a:pPr>
            <a:r>
              <a:rPr lang="en-US" sz="2400" b="0">
                <a:latin typeface="Museo Sans 300"/>
              </a:rPr>
              <a:t>Black people are:</a:t>
            </a:r>
          </a:p>
          <a:p>
            <a:pPr lvl="1">
              <a:lnSpc>
                <a:spcPct val="100000"/>
              </a:lnSpc>
              <a:spcBef>
                <a:spcPts val="1200"/>
              </a:spcBef>
            </a:pPr>
            <a:r>
              <a:rPr lang="en-US" sz="2100" b="0">
                <a:latin typeface="Museo Sans 300" panose="02000000000000000000" pitchFamily="2" charset="0"/>
              </a:rPr>
              <a:t>Over 1.5 times more likely to be cashiers, cooks, food  preparation and serving workers (including fast food), production workers, and laborers​ ​in ​freight, stock and material​ ​moving.  </a:t>
            </a:r>
          </a:p>
          <a:p>
            <a:pPr lvl="1">
              <a:lnSpc>
                <a:spcPct val="100000"/>
              </a:lnSpc>
              <a:spcBef>
                <a:spcPts val="1200"/>
              </a:spcBef>
            </a:pPr>
            <a:r>
              <a:rPr lang="en-US" sz="2100" b="0">
                <a:latin typeface="Museo Sans 300" panose="02000000000000000000" pitchFamily="2" charset="0"/>
              </a:rPr>
              <a:t>Over 3 times more likely to be security guards, bus drivers, and taxi  drivers/chauffeurs.</a:t>
            </a:r>
          </a:p>
          <a:p>
            <a:pPr>
              <a:lnSpc>
                <a:spcPct val="200000"/>
              </a:lnSpc>
              <a:spcBef>
                <a:spcPts val="1200"/>
              </a:spcBef>
            </a:pPr>
            <a:endParaRPr lang="en-US" sz="2400" b="0">
              <a:latin typeface="Museo Sans 300" panose="02000000000000000000" pitchFamily="2" charset="0"/>
            </a:endParaRPr>
          </a:p>
          <a:p>
            <a:pPr marL="0" indent="0">
              <a:lnSpc>
                <a:spcPct val="100000"/>
              </a:lnSpc>
              <a:spcBef>
                <a:spcPts val="1200"/>
              </a:spcBef>
              <a:buNone/>
            </a:pPr>
            <a:endParaRPr lang="en-US" sz="2400" b="0">
              <a:latin typeface="Museo Sans 300" panose="02000000000000000000" pitchFamily="2" charset="0"/>
            </a:endParaRPr>
          </a:p>
        </p:txBody>
      </p:sp>
      <p:sp>
        <p:nvSpPr>
          <p:cNvPr id="2" name="Slide Number Placeholder 1">
            <a:extLst>
              <a:ext uri="{FF2B5EF4-FFF2-40B4-BE49-F238E27FC236}">
                <a16:creationId xmlns:a16="http://schemas.microsoft.com/office/drawing/2014/main" id="{B3DD7556-B99F-4516-8E93-31C4D174F4D5}"/>
              </a:ext>
            </a:extLst>
          </p:cNvPr>
          <p:cNvSpPr>
            <a:spLocks noGrp="1"/>
          </p:cNvSpPr>
          <p:nvPr>
            <p:ph type="sldNum" sz="quarter" idx="12"/>
          </p:nvPr>
        </p:nvSpPr>
        <p:spPr/>
        <p:txBody>
          <a:bodyPr/>
          <a:lstStyle/>
          <a:p>
            <a:pPr>
              <a:defRPr/>
            </a:pPr>
            <a:fld id="{ADF0474A-93C3-4D2F-B37B-C8E480C0B72A}" type="slidenum">
              <a:rPr lang="en-US" altLang="en-US" smtClean="0"/>
              <a:pPr>
                <a:defRPr/>
              </a:pPr>
              <a:t>8</a:t>
            </a:fld>
            <a:endParaRPr lang="en-US" altLang="en-US"/>
          </a:p>
        </p:txBody>
      </p:sp>
      <p:pic>
        <p:nvPicPr>
          <p:cNvPr id="12" name="Picture 11">
            <a:extLst>
              <a:ext uri="{FF2B5EF4-FFF2-40B4-BE49-F238E27FC236}">
                <a16:creationId xmlns:a16="http://schemas.microsoft.com/office/drawing/2014/main" id="{D5FA3FD5-4DC0-46C3-86A3-330A2B897EEE}"/>
              </a:ext>
            </a:extLst>
          </p:cNvPr>
          <p:cNvPicPr>
            <a:picLocks noChangeAspect="1"/>
          </p:cNvPicPr>
          <p:nvPr/>
        </p:nvPicPr>
        <p:blipFill>
          <a:blip r:embed="rId4"/>
          <a:stretch>
            <a:fillRect/>
          </a:stretch>
        </p:blipFill>
        <p:spPr>
          <a:xfrm>
            <a:off x="210631" y="1899438"/>
            <a:ext cx="5175930" cy="3240733"/>
          </a:xfrm>
          <a:prstGeom prst="rect">
            <a:avLst/>
          </a:prstGeom>
        </p:spPr>
      </p:pic>
      <p:sp>
        <p:nvSpPr>
          <p:cNvPr id="9" name="TextBox 8">
            <a:extLst>
              <a:ext uri="{FF2B5EF4-FFF2-40B4-BE49-F238E27FC236}">
                <a16:creationId xmlns:a16="http://schemas.microsoft.com/office/drawing/2014/main" id="{1A262237-99DE-4F57-B1FD-2856C89B3697}"/>
              </a:ext>
            </a:extLst>
          </p:cNvPr>
          <p:cNvSpPr txBox="1"/>
          <p:nvPr/>
        </p:nvSpPr>
        <p:spPr>
          <a:xfrm>
            <a:off x="54643" y="6311064"/>
            <a:ext cx="962125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0">
                <a:solidFill>
                  <a:schemeClr val="tx1"/>
                </a:solidFill>
                <a:latin typeface="Mueso"/>
                <a:cs typeface="Arial"/>
              </a:rPr>
              <a:t>Source: Broady, Kristen. "Race and jobs at high risk to automation." </a:t>
            </a:r>
            <a:r>
              <a:rPr lang="en-US" sz="1200" b="0" i="1">
                <a:solidFill>
                  <a:schemeClr val="tx1"/>
                </a:solidFill>
                <a:latin typeface="Mueso"/>
                <a:cs typeface="Arial"/>
              </a:rPr>
              <a:t>Joint Center for Political and Economic Studies, December</a:t>
            </a:r>
            <a:r>
              <a:rPr lang="en-US" sz="1200" b="0">
                <a:solidFill>
                  <a:schemeClr val="tx1"/>
                </a:solidFill>
                <a:latin typeface="Mueso"/>
                <a:cs typeface="Arial"/>
              </a:rPr>
              <a:t> 18 (2017).</a:t>
            </a:r>
            <a:endParaRPr lang="en-US" sz="1200" b="0">
              <a:solidFill>
                <a:schemeClr val="tx1"/>
              </a:solidFill>
              <a:latin typeface="Mueso"/>
            </a:endParaRPr>
          </a:p>
        </p:txBody>
      </p:sp>
    </p:spTree>
    <p:extLst>
      <p:ext uri="{BB962C8B-B14F-4D97-AF65-F5344CB8AC3E}">
        <p14:creationId xmlns:p14="http://schemas.microsoft.com/office/powerpoint/2010/main" val="81961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16"/>
            <a:ext cx="12192000" cy="3071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52400" y="1524000"/>
            <a:ext cx="3505200"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2" name="Content Placeholder 1"/>
          <p:cNvSpPr txBox="1">
            <a:spLocks/>
          </p:cNvSpPr>
          <p:nvPr/>
        </p:nvSpPr>
        <p:spPr>
          <a:xfrm>
            <a:off x="210631" y="1828800"/>
            <a:ext cx="11430000" cy="428625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Bef>
                <a:spcPts val="1200"/>
              </a:spcBef>
              <a:spcAft>
                <a:spcPts val="0"/>
              </a:spcAft>
              <a:buNone/>
            </a:pPr>
            <a:endParaRPr lang="en-US" sz="2400" b="0">
              <a:latin typeface="Museo Sans 300" panose="02000000000000000000" pitchFamily="2" charset="0"/>
            </a:endParaRPr>
          </a:p>
        </p:txBody>
      </p:sp>
      <p:pic>
        <p:nvPicPr>
          <p:cNvPr id="4" name="Picture 3">
            <a:extLst>
              <a:ext uri="{FF2B5EF4-FFF2-40B4-BE49-F238E27FC236}">
                <a16:creationId xmlns:a16="http://schemas.microsoft.com/office/drawing/2014/main" id="{2F6B6E5D-4B15-4651-AEC1-9E3EF3C909E9}"/>
              </a:ext>
            </a:extLst>
          </p:cNvPr>
          <p:cNvPicPr>
            <a:picLocks noChangeAspect="1"/>
          </p:cNvPicPr>
          <p:nvPr/>
        </p:nvPicPr>
        <p:blipFill rotWithShape="1">
          <a:blip r:embed="rId3"/>
          <a:srcRect r="50040"/>
          <a:stretch/>
        </p:blipFill>
        <p:spPr>
          <a:xfrm>
            <a:off x="9677400" y="5916149"/>
            <a:ext cx="1615569" cy="789451"/>
          </a:xfrm>
          <a:prstGeom prst="rect">
            <a:avLst/>
          </a:prstGeom>
        </p:spPr>
      </p:pic>
      <p:sp>
        <p:nvSpPr>
          <p:cNvPr id="10" name="Content Placeholder 1">
            <a:extLst>
              <a:ext uri="{FF2B5EF4-FFF2-40B4-BE49-F238E27FC236}">
                <a16:creationId xmlns:a16="http://schemas.microsoft.com/office/drawing/2014/main" id="{DA7BAD31-4D66-4D6D-9610-A2A58B85201A}"/>
              </a:ext>
            </a:extLst>
          </p:cNvPr>
          <p:cNvSpPr txBox="1">
            <a:spLocks/>
          </p:cNvSpPr>
          <p:nvPr/>
        </p:nvSpPr>
        <p:spPr>
          <a:xfrm>
            <a:off x="137160" y="1657351"/>
            <a:ext cx="10801592" cy="398145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1200"/>
              </a:spcBef>
            </a:pPr>
            <a:r>
              <a:rPr lang="en-US" sz="2400" b="0">
                <a:latin typeface="Museo Sans 300" panose="02000000000000000000" pitchFamily="2" charset="0"/>
              </a:rPr>
              <a:t>Hispanic people account for 18% of the U.S. labor force. </a:t>
            </a:r>
          </a:p>
          <a:p>
            <a:pPr>
              <a:lnSpc>
                <a:spcPct val="100000"/>
              </a:lnSpc>
              <a:spcBef>
                <a:spcPts val="1200"/>
              </a:spcBef>
            </a:pPr>
            <a:r>
              <a:rPr lang="en-US" sz="2400" b="0">
                <a:latin typeface="Museo Sans 300" panose="02000000000000000000" pitchFamily="2" charset="0"/>
              </a:rPr>
              <a:t>Hispanic workers are overrepresented in two additional occupations:</a:t>
            </a:r>
          </a:p>
          <a:p>
            <a:pPr marL="342900" lvl="1" indent="0">
              <a:lnSpc>
                <a:spcPct val="100000"/>
              </a:lnSpc>
              <a:spcBef>
                <a:spcPts val="1200"/>
              </a:spcBef>
              <a:buNone/>
            </a:pPr>
            <a:r>
              <a:rPr lang="en-US" sz="1500" b="0">
                <a:latin typeface="Museo Sans 300" panose="02000000000000000000" pitchFamily="2" charset="0"/>
              </a:rPr>
              <a:t>	12.    food preparation occupations (28.1%)</a:t>
            </a:r>
          </a:p>
          <a:p>
            <a:pPr marL="342900" lvl="1" indent="0">
              <a:lnSpc>
                <a:spcPct val="100000"/>
              </a:lnSpc>
              <a:spcBef>
                <a:spcPts val="1200"/>
              </a:spcBef>
              <a:buNone/>
            </a:pPr>
            <a:r>
              <a:rPr lang="en-US" sz="1500" b="0">
                <a:latin typeface="Museo Sans 300" panose="02000000000000000000" pitchFamily="2" charset="0"/>
              </a:rPr>
              <a:t>	13.     dining room and cafeteria attendants and bartenders (34.2%)</a:t>
            </a:r>
          </a:p>
          <a:p>
            <a:pPr marL="342900" lvl="1" indent="0">
              <a:lnSpc>
                <a:spcPct val="100000"/>
              </a:lnSpc>
              <a:spcBef>
                <a:spcPts val="1200"/>
              </a:spcBef>
              <a:buNone/>
            </a:pPr>
            <a:endParaRPr lang="en-US" sz="2100" b="0">
              <a:latin typeface="Museo Sans 300" panose="02000000000000000000" pitchFamily="2" charset="0"/>
            </a:endParaRPr>
          </a:p>
          <a:p>
            <a:pPr>
              <a:lnSpc>
                <a:spcPct val="100000"/>
              </a:lnSpc>
              <a:spcBef>
                <a:spcPts val="1200"/>
              </a:spcBef>
            </a:pPr>
            <a:r>
              <a:rPr lang="en-US" sz="2400" b="0">
                <a:latin typeface="Museo Sans 300" panose="02000000000000000000" pitchFamily="2" charset="0"/>
              </a:rPr>
              <a:t>These 13 positions employed 6.4 million Black and Hispanic workers in 2019.</a:t>
            </a:r>
          </a:p>
          <a:p>
            <a:pPr>
              <a:lnSpc>
                <a:spcPct val="100000"/>
              </a:lnSpc>
              <a:spcBef>
                <a:spcPts val="1200"/>
              </a:spcBef>
            </a:pPr>
            <a:endParaRPr lang="en-US" sz="2400" b="0">
              <a:latin typeface="Museo Sans 300" panose="02000000000000000000" pitchFamily="2" charset="0"/>
            </a:endParaRPr>
          </a:p>
          <a:p>
            <a:pPr lvl="1">
              <a:lnSpc>
                <a:spcPct val="100000"/>
              </a:lnSpc>
              <a:spcBef>
                <a:spcPts val="1200"/>
              </a:spcBef>
            </a:pPr>
            <a:endParaRPr lang="en-US" sz="2100" b="0">
              <a:latin typeface="Museo Sans 300" panose="02000000000000000000" pitchFamily="2" charset="0"/>
            </a:endParaRPr>
          </a:p>
        </p:txBody>
      </p:sp>
      <p:sp>
        <p:nvSpPr>
          <p:cNvPr id="2" name="Slide Number Placeholder 1">
            <a:extLst>
              <a:ext uri="{FF2B5EF4-FFF2-40B4-BE49-F238E27FC236}">
                <a16:creationId xmlns:a16="http://schemas.microsoft.com/office/drawing/2014/main" id="{B3DD7556-B99F-4516-8E93-31C4D174F4D5}"/>
              </a:ext>
            </a:extLst>
          </p:cNvPr>
          <p:cNvSpPr>
            <a:spLocks noGrp="1"/>
          </p:cNvSpPr>
          <p:nvPr>
            <p:ph type="sldNum" sz="quarter" idx="12"/>
          </p:nvPr>
        </p:nvSpPr>
        <p:spPr/>
        <p:txBody>
          <a:bodyPr/>
          <a:lstStyle/>
          <a:p>
            <a:pPr>
              <a:defRPr/>
            </a:pPr>
            <a:fld id="{ADF0474A-93C3-4D2F-B37B-C8E480C0B72A}" type="slidenum">
              <a:rPr lang="en-US" altLang="en-US" smtClean="0"/>
              <a:pPr>
                <a:defRPr/>
              </a:pPr>
              <a:t>9</a:t>
            </a:fld>
            <a:endParaRPr lang="en-US" altLang="en-US"/>
          </a:p>
        </p:txBody>
      </p:sp>
      <p:sp>
        <p:nvSpPr>
          <p:cNvPr id="11" name="Title 1">
            <a:extLst>
              <a:ext uri="{FF2B5EF4-FFF2-40B4-BE49-F238E27FC236}">
                <a16:creationId xmlns:a16="http://schemas.microsoft.com/office/drawing/2014/main" id="{7847F76C-E6D3-4272-81CF-A1265243DF46}"/>
              </a:ext>
            </a:extLst>
          </p:cNvPr>
          <p:cNvSpPr>
            <a:spLocks noGrp="1"/>
          </p:cNvSpPr>
          <p:nvPr/>
        </p:nvSpPr>
        <p:spPr>
          <a:xfrm>
            <a:off x="137160" y="335692"/>
            <a:ext cx="11576942" cy="1238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a:latin typeface="Museo Sans 700" panose="02000000000000000000" pitchFamily="2" charset="0"/>
                <a:cs typeface="Times New Roman" panose="02020603050405020304" pitchFamily="18" charset="0"/>
              </a:rPr>
              <a:t>Overrepresentation of Hispanic Workers</a:t>
            </a:r>
          </a:p>
        </p:txBody>
      </p:sp>
    </p:spTree>
    <p:extLst>
      <p:ext uri="{BB962C8B-B14F-4D97-AF65-F5344CB8AC3E}">
        <p14:creationId xmlns:p14="http://schemas.microsoft.com/office/powerpoint/2010/main" val="38580824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5"/>
  <p:tag name="TPOS" val="2"/>
</p:tagLst>
</file>

<file path=ppt/theme/theme1.xml><?xml version="1.0" encoding="utf-8"?>
<a:theme xmlns:a="http://schemas.openxmlformats.org/drawingml/2006/main" name="Level">
  <a:themeElements>
    <a:clrScheme name="HAMILTON">
      <a:dk1>
        <a:sysClr val="windowText" lastClr="000000"/>
      </a:dk1>
      <a:lt1>
        <a:sysClr val="window" lastClr="FFFFFF"/>
      </a:lt1>
      <a:dk2>
        <a:srgbClr val="1F497D"/>
      </a:dk2>
      <a:lt2>
        <a:srgbClr val="EEECE1"/>
      </a:lt2>
      <a:accent1>
        <a:srgbClr val="007363"/>
      </a:accent1>
      <a:accent2>
        <a:srgbClr val="A5D867"/>
      </a:accent2>
      <a:accent3>
        <a:srgbClr val="006983"/>
      </a:accent3>
      <a:accent4>
        <a:srgbClr val="427730"/>
      </a:accent4>
      <a:accent5>
        <a:srgbClr val="6E2585"/>
      </a:accent5>
      <a:accent6>
        <a:srgbClr val="5C7F92"/>
      </a:accent6>
      <a:hlink>
        <a:srgbClr val="0000FF"/>
      </a:hlink>
      <a:folHlink>
        <a:srgbClr val="800080"/>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bg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bg1"/>
            </a:solidFill>
            <a:effectLst/>
            <a:latin typeface="Garamond" pitchFamily="18" charset="0"/>
            <a:cs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roup xmlns="47475213-f4e9-4441-aa2c-536e6decbee2" xsi:nil="true"/>
    <Status xmlns="47475213-f4e9-4441-aa2c-536e6decbee2">Current</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AC32B137DCF84CA3EDC82CCE63C05D" ma:contentTypeVersion="16" ma:contentTypeDescription="Create a new document." ma:contentTypeScope="" ma:versionID="2a60c50d93074c8913652d2380a8b593">
  <xsd:schema xmlns:xsd="http://www.w3.org/2001/XMLSchema" xmlns:xs="http://www.w3.org/2001/XMLSchema" xmlns:p="http://schemas.microsoft.com/office/2006/metadata/properties" xmlns:ns2="47475213-f4e9-4441-aa2c-536e6decbee2" xmlns:ns3="9100a89b-c9e9-4703-9014-52973793af70" targetNamespace="http://schemas.microsoft.com/office/2006/metadata/properties" ma:root="true" ma:fieldsID="d4abcc7672937c801a633bdbc6e2c086" ns2:_="" ns3:_="">
    <xsd:import namespace="47475213-f4e9-4441-aa2c-536e6decbee2"/>
    <xsd:import namespace="9100a89b-c9e9-4703-9014-52973793af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Group" minOccurs="0"/>
                <xsd:element ref="ns2:Status"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475213-f4e9-4441-aa2c-536e6decbe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Group" ma:index="14" nillable="true" ma:displayName="Group" ma:indexed="true" ma:internalName="Group">
      <xsd:simpleType>
        <xsd:restriction base="dms:Choice">
          <xsd:enumeration value="Research"/>
          <xsd:enumeration value="Communications"/>
          <xsd:enumeration value="Other"/>
        </xsd:restriction>
      </xsd:simpleType>
    </xsd:element>
    <xsd:element name="Status" ma:index="15" nillable="true" ma:displayName="Status" ma:default="Current" ma:format="Dropdown" ma:indexed="true" ma:internalName="Status">
      <xsd:simpleType>
        <xsd:restriction base="dms:Choice">
          <xsd:enumeration value="Current"/>
          <xsd:enumeration value="Archived"/>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00a89b-c9e9-4703-9014-52973793af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EB7695-0C3C-4916-9C8A-FB3EAF482D10}">
  <ds:schemaRefs>
    <ds:schemaRef ds:uri="47475213-f4e9-4441-aa2c-536e6decbee2"/>
    <ds:schemaRef ds:uri="9100a89b-c9e9-4703-9014-52973793af7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D39201D-B457-46E1-96B4-CFDB941D6D8D}">
  <ds:schemaRefs>
    <ds:schemaRef ds:uri="http://schemas.microsoft.com/sharepoint/v3/contenttype/forms"/>
  </ds:schemaRefs>
</ds:datastoreItem>
</file>

<file path=customXml/itemProps3.xml><?xml version="1.0" encoding="utf-8"?>
<ds:datastoreItem xmlns:ds="http://schemas.openxmlformats.org/officeDocument/2006/customXml" ds:itemID="{2FD4A74D-11F3-441F-91E0-7379E97E0D16}">
  <ds:schemaRefs>
    <ds:schemaRef ds:uri="47475213-f4e9-4441-aa2c-536e6decbee2"/>
    <ds:schemaRef ds:uri="9100a89b-c9e9-4703-9014-52973793af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Level</Template>
  <Application>Microsoft Office PowerPoint</Application>
  <PresentationFormat>Widescreen</PresentationFormat>
  <Slides>18</Slides>
  <Notes>18</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on Ethics</dc:title>
  <dc:creator>Center on Ethics</dc:creator>
  <cp:revision>101</cp:revision>
  <cp:lastPrinted>2018-06-12T15:10:16Z</cp:lastPrinted>
  <dcterms:created xsi:type="dcterms:W3CDTF">2005-03-23T21:52:46Z</dcterms:created>
  <dcterms:modified xsi:type="dcterms:W3CDTF">2021-02-16T16:18:46Z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0x01010072AC32B137DCF84CA3EDC82CCE63C05D</vt:lpwstr>
  </property>
</Properties>
</file>