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9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37647-0901-4093-BDDC-FB8260A2DBBE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74218-BF3C-4CAA-AF9A-340519476D4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2240-C7A0-4142-B47B-471C647563D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2240-C7A0-4142-B47B-471C647563D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2240-C7A0-4142-B47B-471C647563D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2240-C7A0-4142-B47B-471C647563D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2240-C7A0-4142-B47B-471C647563D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2240-C7A0-4142-B47B-471C647563D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2240-C7A0-4142-B47B-471C647563D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9A7E-A76E-42B7-A9D1-511D5FD505FC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7A60-9C02-4DEC-886B-9E112A181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9A7E-A76E-42B7-A9D1-511D5FD505FC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7A60-9C02-4DEC-886B-9E112A181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9A7E-A76E-42B7-A9D1-511D5FD505FC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7A60-9C02-4DEC-886B-9E112A181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9A7E-A76E-42B7-A9D1-511D5FD505FC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7A60-9C02-4DEC-886B-9E112A18196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9A7E-A76E-42B7-A9D1-511D5FD505FC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7A60-9C02-4DEC-886B-9E112A181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9A7E-A76E-42B7-A9D1-511D5FD505FC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7A60-9C02-4DEC-886B-9E112A18196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9A7E-A76E-42B7-A9D1-511D5FD505FC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7A60-9C02-4DEC-886B-9E112A181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9A7E-A76E-42B7-A9D1-511D5FD505FC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7A60-9C02-4DEC-886B-9E112A181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9A7E-A76E-42B7-A9D1-511D5FD505FC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7A60-9C02-4DEC-886B-9E112A181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9A7E-A76E-42B7-A9D1-511D5FD505FC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7A60-9C02-4DEC-886B-9E112A181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9A7E-A76E-42B7-A9D1-511D5FD505FC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7A60-9C02-4DEC-886B-9E112A181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9A7E-A76E-42B7-A9D1-511D5FD505FC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7A60-9C02-4DEC-886B-9E112A181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9A7E-A76E-42B7-A9D1-511D5FD505FC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02F7A60-9C02-4DEC-886B-9E112A18196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9A7E-A76E-42B7-A9D1-511D5FD505FC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7A60-9C02-4DEC-886B-9E112A181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9A7E-A76E-42B7-A9D1-511D5FD505FC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7A60-9C02-4DEC-886B-9E112A181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9A7E-A76E-42B7-A9D1-511D5FD505FC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7A60-9C02-4DEC-886B-9E112A181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9A7E-A76E-42B7-A9D1-511D5FD505FC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7A60-9C02-4DEC-886B-9E112A181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9A7E-A76E-42B7-A9D1-511D5FD505FC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7A60-9C02-4DEC-886B-9E112A181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9A7E-A76E-42B7-A9D1-511D5FD505FC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7A60-9C02-4DEC-886B-9E112A181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9A7E-A76E-42B7-A9D1-511D5FD505FC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7A60-9C02-4DEC-886B-9E112A181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9A7E-A76E-42B7-A9D1-511D5FD505FC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7A60-9C02-4DEC-886B-9E112A181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9A7E-A76E-42B7-A9D1-511D5FD505FC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7A60-9C02-4DEC-886B-9E112A181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49A7E-A76E-42B7-A9D1-511D5FD505FC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F7A60-9C02-4DEC-886B-9E112A18196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749A7E-A76E-42B7-A9D1-511D5FD505FC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2F7A60-9C02-4DEC-886B-9E112A18196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678127" y="762000"/>
            <a:ext cx="7787746" cy="1719758"/>
            <a:chOff x="457200" y="762000"/>
            <a:chExt cx="7787746" cy="171975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562600" y="762000"/>
              <a:ext cx="2682346" cy="1719758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457200" y="1045054"/>
              <a:ext cx="4212767" cy="11536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" name="TextBox 4"/>
          <p:cNvSpPr txBox="1"/>
          <p:nvPr/>
        </p:nvSpPr>
        <p:spPr>
          <a:xfrm>
            <a:off x="1028700" y="3352800"/>
            <a:ext cx="7086600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300" b="1" cap="small" dirty="0" smtClean="0">
                <a:cs typeface="Times New Roman" pitchFamily="18" charset="0"/>
              </a:rPr>
              <a:t>Investing in What Works:</a:t>
            </a:r>
          </a:p>
          <a:p>
            <a:pPr algn="ctr"/>
            <a:r>
              <a:rPr lang="en-US" sz="4300" b="1" cap="small" dirty="0" smtClean="0">
                <a:cs typeface="Times New Roman" pitchFamily="18" charset="0"/>
              </a:rPr>
              <a:t>The Importance of </a:t>
            </a:r>
          </a:p>
          <a:p>
            <a:pPr algn="ctr"/>
            <a:r>
              <a:rPr lang="en-US" sz="4300" b="1" cap="small" dirty="0" smtClean="0">
                <a:cs typeface="Times New Roman" pitchFamily="18" charset="0"/>
              </a:rPr>
              <a:t>Evidence-Based Policymaking</a:t>
            </a:r>
            <a:endParaRPr lang="en-US" sz="4300" b="1" cap="small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678127" y="762000"/>
            <a:ext cx="7787746" cy="1719758"/>
            <a:chOff x="457200" y="762000"/>
            <a:chExt cx="7787746" cy="171975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562600" y="762000"/>
              <a:ext cx="2682346" cy="1719758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457200" y="1045054"/>
              <a:ext cx="4212767" cy="11536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" name="TextBox 4"/>
          <p:cNvSpPr txBox="1"/>
          <p:nvPr/>
        </p:nvSpPr>
        <p:spPr>
          <a:xfrm>
            <a:off x="1028700" y="3352800"/>
            <a:ext cx="7086600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300" b="1" cap="small" dirty="0" smtClean="0">
                <a:cs typeface="Times New Roman" pitchFamily="18" charset="0"/>
              </a:rPr>
              <a:t>Investing in What Works:</a:t>
            </a:r>
          </a:p>
          <a:p>
            <a:pPr algn="ctr"/>
            <a:r>
              <a:rPr lang="en-US" sz="4300" b="1" cap="small" dirty="0" smtClean="0">
                <a:cs typeface="Times New Roman" pitchFamily="18" charset="0"/>
              </a:rPr>
              <a:t>The Importance of </a:t>
            </a:r>
          </a:p>
          <a:p>
            <a:pPr algn="ctr"/>
            <a:r>
              <a:rPr lang="en-US" sz="4300" b="1" cap="small" dirty="0" smtClean="0">
                <a:cs typeface="Times New Roman" pitchFamily="18" charset="0"/>
              </a:rPr>
              <a:t>Evidence-Based Policymaking</a:t>
            </a:r>
            <a:endParaRPr lang="en-US" sz="4300" b="1" cap="small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685800"/>
            <a:ext cx="8229600" cy="2514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Using Data to Improve the Performance of</a:t>
            </a:r>
            <a:br>
              <a:rPr lang="en-US" dirty="0" smtClean="0"/>
            </a:br>
            <a:r>
              <a:rPr lang="en-US" dirty="0" smtClean="0"/>
              <a:t> Workforce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114800"/>
            <a:ext cx="7854696" cy="139973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dirty="0" smtClean="0"/>
              <a:t>Lou Jacobson</a:t>
            </a:r>
          </a:p>
          <a:p>
            <a:pPr algn="ctr"/>
            <a:r>
              <a:rPr lang="en-US" sz="1800" dirty="0" smtClean="0"/>
              <a:t>New Horizons Economic Research</a:t>
            </a:r>
          </a:p>
          <a:p>
            <a:pPr algn="ctr"/>
            <a:r>
              <a:rPr lang="en-US" dirty="0" smtClean="0"/>
              <a:t>Bob LaLonde</a:t>
            </a:r>
          </a:p>
          <a:p>
            <a:pPr algn="ctr"/>
            <a:r>
              <a:rPr lang="en-US" sz="1800" dirty="0" smtClean="0"/>
              <a:t>University of Chicago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704088"/>
            <a:ext cx="72390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The Promise of Training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Training of at least 9 months can raise annual earnings by $8,000 or more, but </a:t>
            </a:r>
            <a:r>
              <a:rPr lang="en-US" u="sng" dirty="0" smtClean="0">
                <a:latin typeface="+mj-lt"/>
              </a:rPr>
              <a:t>only if</a:t>
            </a:r>
            <a:r>
              <a:rPr lang="en-US" dirty="0" smtClean="0">
                <a:latin typeface="+mj-lt"/>
              </a:rPr>
              <a:t> the program:</a:t>
            </a:r>
          </a:p>
          <a:p>
            <a:pPr>
              <a:buNone/>
            </a:pPr>
            <a:endParaRPr lang="en-US" sz="1100" dirty="0" smtClean="0">
              <a:latin typeface="+mj-lt"/>
            </a:endParaRP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Builds skills leading to high-paying jobs in the trainees’ local labor market.</a:t>
            </a:r>
          </a:p>
          <a:p>
            <a:pPr lvl="1">
              <a:buNone/>
            </a:pPr>
            <a:endParaRPr lang="en-US" sz="1100" dirty="0" smtClean="0">
              <a:latin typeface="+mj-lt"/>
            </a:endParaRP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Is well matched to the trainees’ academic background, existing skills, and interests.</a:t>
            </a:r>
          </a:p>
          <a:p>
            <a:pPr lvl="1">
              <a:buNone/>
            </a:pPr>
            <a:endParaRPr lang="en-US" sz="1100" dirty="0" smtClean="0">
              <a:latin typeface="+mj-lt"/>
            </a:endParaRP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Is sufficiently intensive and long lasting.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417E-B086-4B4A-B393-64671003CE2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52500" y="704088"/>
            <a:ext cx="72390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The Reality of Training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82000" cy="438912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About </a:t>
            </a:r>
            <a:r>
              <a:rPr lang="en-US" u="sng" dirty="0" smtClean="0">
                <a:latin typeface="+mj-lt"/>
              </a:rPr>
              <a:t>25%: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 Experience substantial earnings gains.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 … by completing high-return career and technical training leading to degrees and certificates.</a:t>
            </a:r>
          </a:p>
          <a:p>
            <a:pPr>
              <a:buNone/>
            </a:pPr>
            <a:endParaRPr lang="en-US" sz="1100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About </a:t>
            </a:r>
            <a:r>
              <a:rPr lang="en-US" u="sng" dirty="0" smtClean="0">
                <a:latin typeface="+mj-lt"/>
              </a:rPr>
              <a:t>75</a:t>
            </a:r>
            <a:r>
              <a:rPr lang="en-US" u="sng" dirty="0" smtClean="0">
                <a:latin typeface="+mj-lt"/>
              </a:rPr>
              <a:t>%:</a:t>
            </a:r>
            <a:endParaRPr lang="en-US" dirty="0" smtClean="0">
              <a:latin typeface="+mj-lt"/>
            </a:endParaRP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Obtain academic or career training of little workplace value.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Fail to complete programs that yield high-returns.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Do not obtain enough training to make a difference.</a:t>
            </a:r>
          </a:p>
          <a:p>
            <a:pPr lvl="1"/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417E-B086-4B4A-B393-64671003CE2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52500" y="704088"/>
            <a:ext cx="72390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The Problem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buNone/>
            </a:pPr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Many trainees make poor choices because they:</a:t>
            </a:r>
          </a:p>
          <a:p>
            <a:pPr>
              <a:buNone/>
            </a:pPr>
            <a:endParaRPr lang="en-US" sz="14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en-US" sz="2800" dirty="0" smtClean="0">
                <a:latin typeface="+mj-lt"/>
              </a:rPr>
              <a:t>Lack </a:t>
            </a:r>
            <a:r>
              <a:rPr lang="en-US" sz="2800" u="sng" dirty="0" smtClean="0">
                <a:latin typeface="+mj-lt"/>
              </a:rPr>
              <a:t>personalized information</a:t>
            </a:r>
            <a:r>
              <a:rPr lang="en-US" sz="2800" dirty="0" smtClean="0">
                <a:latin typeface="+mj-lt"/>
              </a:rPr>
              <a:t> about the value of training, based on their: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Academic preparation.</a:t>
            </a:r>
            <a:endParaRPr lang="en-US" sz="2200" dirty="0" smtClean="0">
              <a:latin typeface="+mj-lt"/>
            </a:endParaRP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Family circumstances.</a:t>
            </a:r>
            <a:endParaRPr lang="en-US" sz="2200" dirty="0" smtClean="0">
              <a:latin typeface="+mj-lt"/>
            </a:endParaRP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Local labor market needs.</a:t>
            </a:r>
          </a:p>
          <a:p>
            <a:pPr lvl="1">
              <a:buNone/>
            </a:pPr>
            <a:endParaRPr lang="en-US" sz="11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Lack the </a:t>
            </a:r>
            <a:r>
              <a:rPr lang="en-US" sz="2800" u="sng" dirty="0" smtClean="0">
                <a:latin typeface="+mj-lt"/>
              </a:rPr>
              <a:t>know-how</a:t>
            </a:r>
            <a:r>
              <a:rPr lang="en-US" sz="2800" dirty="0" smtClean="0">
                <a:latin typeface="+mj-lt"/>
              </a:rPr>
              <a:t> to use data to make complex training investment decisions. </a:t>
            </a:r>
          </a:p>
          <a:p>
            <a:pPr>
              <a:buNone/>
            </a:pPr>
            <a:endParaRPr lang="en-US" sz="11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Lack help from knowledgeable </a:t>
            </a:r>
            <a:r>
              <a:rPr lang="en-US" sz="2800" u="sng" dirty="0" smtClean="0">
                <a:latin typeface="+mj-lt"/>
              </a:rPr>
              <a:t>mentors.</a:t>
            </a:r>
            <a:endParaRPr lang="en-US" sz="2400" u="sng" dirty="0" smtClean="0">
              <a:latin typeface="+mj-lt"/>
            </a:endParaRPr>
          </a:p>
          <a:p>
            <a:pPr>
              <a:buNone/>
            </a:pPr>
            <a:endParaRPr lang="en-US" sz="22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417E-B086-4B4A-B393-64671003CE2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52500" y="704088"/>
            <a:ext cx="72390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Our Solution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1054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sz="1600" b="1" dirty="0" smtClean="0">
              <a:solidFill>
                <a:srgbClr val="04617B"/>
              </a:solidFill>
              <a:latin typeface="Calibri"/>
              <a:ea typeface="+mj-ea"/>
              <a:cs typeface="+mj-cs"/>
            </a:endParaRPr>
          </a:p>
          <a:p>
            <a:pPr>
              <a:buNone/>
            </a:pPr>
            <a:r>
              <a:rPr lang="en-US" sz="5100" b="1" dirty="0" smtClean="0">
                <a:solidFill>
                  <a:srgbClr val="04617B"/>
                </a:solidFill>
                <a:latin typeface="Calibri"/>
                <a:ea typeface="+mj-ea"/>
                <a:cs typeface="+mj-cs"/>
              </a:rPr>
              <a:t>Create a competition to develop state information systems</a:t>
            </a:r>
          </a:p>
          <a:p>
            <a:pPr>
              <a:buNone/>
            </a:pPr>
            <a:endParaRPr lang="en-US" sz="1800" dirty="0" smtClean="0">
              <a:latin typeface="+mj-lt"/>
            </a:endParaRPr>
          </a:p>
          <a:p>
            <a:r>
              <a:rPr lang="en-US" sz="4400" dirty="0" smtClean="0">
                <a:latin typeface="+mj-lt"/>
              </a:rPr>
              <a:t>Assemble relevant data.</a:t>
            </a:r>
          </a:p>
          <a:p>
            <a:pPr lvl="1">
              <a:buNone/>
            </a:pPr>
            <a:endParaRPr lang="en-US" sz="1800" dirty="0" smtClean="0">
              <a:latin typeface="+mj-lt"/>
            </a:endParaRPr>
          </a:p>
          <a:p>
            <a:r>
              <a:rPr lang="en-US" sz="4200" dirty="0" smtClean="0">
                <a:latin typeface="+mj-lt"/>
              </a:rPr>
              <a:t>Create measures needed to estimate the net-benefits from training:</a:t>
            </a:r>
          </a:p>
          <a:p>
            <a:pPr lvl="1"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Probability of completion.</a:t>
            </a:r>
          </a:p>
          <a:p>
            <a:pPr lvl="1"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Post-program earnings.</a:t>
            </a:r>
          </a:p>
          <a:p>
            <a:pPr lvl="1"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Direct and indirect costs.</a:t>
            </a:r>
          </a:p>
          <a:p>
            <a:pPr>
              <a:buNone/>
            </a:pPr>
            <a:endParaRPr lang="en-US" sz="1800" dirty="0" smtClean="0">
              <a:latin typeface="+mj-lt"/>
            </a:endParaRPr>
          </a:p>
          <a:p>
            <a:r>
              <a:rPr lang="en-US" sz="4400" dirty="0" smtClean="0">
                <a:latin typeface="+mj-lt"/>
              </a:rPr>
              <a:t>Disseminate the information.</a:t>
            </a:r>
          </a:p>
          <a:p>
            <a:pPr lvl="1"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Tailor the information to the characteristics of trainees and their labor markets.</a:t>
            </a:r>
          </a:p>
          <a:p>
            <a:pPr lvl="1"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Provide career counselors when needed.</a:t>
            </a:r>
          </a:p>
          <a:p>
            <a:pPr lvl="1">
              <a:buNone/>
            </a:pPr>
            <a:endParaRPr lang="en-US" sz="2000" dirty="0" smtClean="0">
              <a:latin typeface="+mj-lt"/>
            </a:endParaRPr>
          </a:p>
          <a:p>
            <a:r>
              <a:rPr lang="en-US" sz="4400" dirty="0" smtClean="0">
                <a:latin typeface="+mj-lt"/>
              </a:rPr>
              <a:t>Measure the “impact” on trainee decisions.</a:t>
            </a:r>
          </a:p>
          <a:p>
            <a:pPr>
              <a:buNone/>
            </a:pPr>
            <a:endParaRPr lang="en-US" sz="1800" dirty="0" smtClean="0">
              <a:latin typeface="+mj-lt"/>
            </a:endParaRPr>
          </a:p>
          <a:p>
            <a:r>
              <a:rPr lang="en-US" sz="4400" dirty="0" smtClean="0">
                <a:latin typeface="+mj-lt"/>
              </a:rPr>
              <a:t>Sustain cost-effective systems.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417E-B086-4B4A-B393-64671003CE2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52500" y="704088"/>
            <a:ext cx="72390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Sample Report Card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417E-B086-4B4A-B393-64671003CE2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5222" y="1447800"/>
            <a:ext cx="4213557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52500" y="704088"/>
            <a:ext cx="72390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Why </a:t>
            </a:r>
            <a:r>
              <a:rPr lang="en-US" b="1" dirty="0" smtClean="0"/>
              <a:t>Our </a:t>
            </a:r>
            <a:r>
              <a:rPr lang="en-US" b="1" dirty="0" smtClean="0"/>
              <a:t>S</a:t>
            </a:r>
            <a:r>
              <a:rPr lang="en-US" b="1" dirty="0" smtClean="0"/>
              <a:t>olution </a:t>
            </a:r>
            <a:r>
              <a:rPr lang="en-US" b="1" dirty="0" smtClean="0"/>
              <a:t>C</a:t>
            </a:r>
            <a:r>
              <a:rPr lang="en-US" b="1" dirty="0" smtClean="0"/>
              <a:t>an </a:t>
            </a:r>
            <a:r>
              <a:rPr lang="en-US" b="1" dirty="0" smtClean="0"/>
              <a:t>W</a:t>
            </a:r>
            <a:r>
              <a:rPr lang="en-US" b="1" dirty="0" smtClean="0"/>
              <a:t>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839200" cy="457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It recognizes that many training providers offer high-return programs to trainees with diverse backgrounds.</a:t>
            </a:r>
          </a:p>
          <a:p>
            <a:pPr>
              <a:buNone/>
            </a:pPr>
            <a:endParaRPr lang="en-US" sz="1200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Personalized information and guidance has the potential to increase the return on training investments.</a:t>
            </a:r>
          </a:p>
          <a:p>
            <a:pPr>
              <a:buNone/>
            </a:pPr>
            <a:endParaRPr lang="en-US" sz="1200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It builds on existing data and information systems.</a:t>
            </a:r>
          </a:p>
          <a:p>
            <a:pPr>
              <a:buNone/>
            </a:pPr>
            <a:r>
              <a:rPr lang="en-US" sz="1200" dirty="0" smtClean="0">
                <a:latin typeface="+mj-lt"/>
              </a:rPr>
              <a:t> </a:t>
            </a:r>
          </a:p>
          <a:p>
            <a:r>
              <a:rPr lang="en-US" dirty="0" smtClean="0">
                <a:latin typeface="+mj-lt"/>
              </a:rPr>
              <a:t>It tailors the information to the needs of trainees.</a:t>
            </a:r>
          </a:p>
          <a:p>
            <a:pPr>
              <a:buNone/>
            </a:pPr>
            <a:endParaRPr lang="en-US" sz="1200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It disseminates information </a:t>
            </a:r>
            <a:r>
              <a:rPr lang="en-US" smtClean="0">
                <a:latin typeface="+mj-lt"/>
              </a:rPr>
              <a:t>and help in </a:t>
            </a:r>
            <a:r>
              <a:rPr lang="en-US" dirty="0" smtClean="0">
                <a:latin typeface="+mj-lt"/>
              </a:rPr>
              <a:t>ways that will improve training choices.</a:t>
            </a:r>
          </a:p>
          <a:p>
            <a:endParaRPr lang="en-US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417E-B086-4B4A-B393-64671003CE2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678127" y="762000"/>
            <a:ext cx="7787746" cy="1719758"/>
            <a:chOff x="457200" y="762000"/>
            <a:chExt cx="7787746" cy="171975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562600" y="762000"/>
              <a:ext cx="2682346" cy="1719758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457200" y="1045054"/>
              <a:ext cx="4212767" cy="11536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" name="TextBox 4"/>
          <p:cNvSpPr txBox="1"/>
          <p:nvPr/>
        </p:nvSpPr>
        <p:spPr>
          <a:xfrm>
            <a:off x="1028700" y="3352800"/>
            <a:ext cx="7086600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300" b="1" cap="small" dirty="0" smtClean="0">
                <a:cs typeface="Times New Roman" pitchFamily="18" charset="0"/>
              </a:rPr>
              <a:t>Investing in What Works:</a:t>
            </a:r>
          </a:p>
          <a:p>
            <a:pPr algn="ctr"/>
            <a:r>
              <a:rPr lang="en-US" sz="4300" b="1" cap="small" dirty="0" smtClean="0">
                <a:cs typeface="Times New Roman" pitchFamily="18" charset="0"/>
              </a:rPr>
              <a:t>The Importance of </a:t>
            </a:r>
          </a:p>
          <a:p>
            <a:pPr algn="ctr"/>
            <a:r>
              <a:rPr lang="en-US" sz="4300" b="1" cap="small" dirty="0" smtClean="0">
                <a:cs typeface="Times New Roman" pitchFamily="18" charset="0"/>
              </a:rPr>
              <a:t>Evidence-Based Policymaking</a:t>
            </a:r>
            <a:endParaRPr lang="en-US" sz="4300" b="1" cap="small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373</Words>
  <Application>Microsoft Office PowerPoint</Application>
  <PresentationFormat>On-screen Show (4:3)</PresentationFormat>
  <Paragraphs>85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Flow</vt:lpstr>
      <vt:lpstr>Slide 1</vt:lpstr>
      <vt:lpstr>Using Data to Improve the Performance of  Workforce Training</vt:lpstr>
      <vt:lpstr>The Promise of Training</vt:lpstr>
      <vt:lpstr>The Reality of Training</vt:lpstr>
      <vt:lpstr>The Problem</vt:lpstr>
      <vt:lpstr>Our Solution</vt:lpstr>
      <vt:lpstr>Sample Report Card</vt:lpstr>
      <vt:lpstr>Why Our Solution Can Work</vt:lpstr>
      <vt:lpstr>Slide 9</vt:lpstr>
      <vt:lpstr>Slide 10</vt:lpstr>
    </vt:vector>
  </TitlesOfParts>
  <Company>The Brookings Institution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Harris</dc:creator>
  <cp:lastModifiedBy>Max Harris</cp:lastModifiedBy>
  <cp:revision>1</cp:revision>
  <dcterms:created xsi:type="dcterms:W3CDTF">2013-04-16T18:45:06Z</dcterms:created>
  <dcterms:modified xsi:type="dcterms:W3CDTF">2013-04-16T18:49:28Z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1681966637</vt:i4>
  </property>
  <property fmtid="{D5CDD505-2E9C-101B-9397-08002B2CF9AE}" pid="3" name="_NewReviewCycle">
    <vt:lpwstr/>
  </property>
  <property fmtid="{D5CDD505-2E9C-101B-9397-08002B2CF9AE}" pid="4" name="_EmailSubject">
    <vt:lpwstr>Using Data to Improve Training Choices V8.pptx</vt:lpwstr>
  </property>
  <property fmtid="{D5CDD505-2E9C-101B-9397-08002B2CF9AE}" pid="5" name="_AuthorEmail">
    <vt:lpwstr>MRHarris@brookings.edu</vt:lpwstr>
  </property>
  <property fmtid="{D5CDD505-2E9C-101B-9397-08002B2CF9AE}" pid="6" name="_AuthorEmailDisplayName">
    <vt:lpwstr>Max R. Harris</vt:lpwstr>
  </property>
</Properties>
</file>