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2272A-36AB-4B4C-B6B7-947C39442E6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481DB-C2D4-4F87-BA29-0F011EE40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Garamond" pitchFamily="18" charset="0"/>
              </a:rPr>
              <a:t>families with income between 100 &amp; 200 FPL are in the phase-out region of most major benefit programs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Garamond" pitchFamily="18" charset="0"/>
              </a:rPr>
              <a:t>only transfer program we are considering here is SNAP. Things look a lot worse if we include other means-tested benefits and state/local taxes</a:t>
            </a:r>
          </a:p>
          <a:p>
            <a:pPr marL="1085771" lvl="2" indent="-171438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dirty="0" smtClean="0">
              <a:latin typeface="Garamond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Working families Low/Middle class squeeze</a:t>
            </a:r>
          </a:p>
          <a:p>
            <a:pPr lvl="1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Families struggling to get by</a:t>
            </a:r>
          </a:p>
          <a:p>
            <a:pPr lvl="2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25% married couples w/ children &lt;200 FPL</a:t>
            </a:r>
          </a:p>
          <a:p>
            <a:pPr lvl="1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Adding an earner adds strain without much additional income</a:t>
            </a:r>
          </a:p>
          <a:p>
            <a:pPr lvl="1" algn="l">
              <a:lnSpc>
                <a:spcPct val="80000"/>
              </a:lnSpc>
            </a:pPr>
            <a:endParaRPr lang="en-US" sz="1800" dirty="0">
              <a:latin typeface="Garamond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Majority of married-couple families now have two earners </a:t>
            </a:r>
          </a:p>
          <a:p>
            <a:pPr lvl="2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72% in 2001; 66% in 2012</a:t>
            </a:r>
          </a:p>
          <a:p>
            <a:pPr lvl="2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But, 1948 tax treatment of couples in place</a:t>
            </a:r>
          </a:p>
          <a:p>
            <a:pPr algn="l">
              <a:lnSpc>
                <a:spcPct val="80000"/>
              </a:lnSpc>
            </a:pPr>
            <a:endParaRPr lang="en-US" sz="1800" dirty="0">
              <a:latin typeface="Garamond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Secondary earner penalty</a:t>
            </a:r>
          </a:p>
          <a:p>
            <a:pPr lvl="1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Low rate of take home pay from secondary earner</a:t>
            </a:r>
          </a:p>
          <a:p>
            <a:pPr lvl="2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Pooled income; EITC phase out; transfers clawed back; child care expenses</a:t>
            </a:r>
          </a:p>
          <a:p>
            <a:pPr lvl="1" algn="l">
              <a:lnSpc>
                <a:spcPct val="80000"/>
              </a:lnSpc>
            </a:pPr>
            <a:r>
              <a:rPr lang="en-US" sz="1800" dirty="0">
                <a:latin typeface="Garamond" pitchFamily="18" charset="0"/>
              </a:rPr>
              <a:t>Related, but distinct from marriage penalty </a:t>
            </a:r>
          </a:p>
          <a:p>
            <a:pPr lvl="1" algn="l">
              <a:lnSpc>
                <a:spcPct val="80000"/>
              </a:lnSpc>
              <a:buFont typeface="Wingdings" pitchFamily="2" charset="2"/>
              <a:buChar char="Ø"/>
            </a:pPr>
            <a:endParaRPr lang="en-US" sz="1800" i="1" dirty="0">
              <a:latin typeface="Garamond" pitchFamily="18" charset="0"/>
            </a:endParaRPr>
          </a:p>
          <a:p>
            <a:pPr marL="1085771" lvl="2" indent="-17143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itchFamily="18" charset="0"/>
              </a:rPr>
              <a:t>This EITC ex is for family</a:t>
            </a:r>
            <a:r>
              <a:rPr lang="en-US" baseline="0" dirty="0" smtClean="0">
                <a:latin typeface="Garamond" pitchFamily="18" charset="0"/>
              </a:rPr>
              <a:t> w/ 2 kids</a:t>
            </a:r>
          </a:p>
          <a:p>
            <a:pPr marL="1085771" lvl="2" indent="-17143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aseline="0" dirty="0" smtClean="0">
                <a:latin typeface="Garamond" pitchFamily="18" charset="0"/>
              </a:rPr>
              <a:t>Maximum credit of $5,372 – up to $17,500 for single; $23K for married</a:t>
            </a:r>
            <a:endParaRPr lang="en-US" dirty="0" smtClean="0">
              <a:latin typeface="Garamond" pitchFamily="18" charset="0"/>
            </a:endParaRPr>
          </a:p>
          <a:p>
            <a:pPr marL="171438" indent="-171438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1266D2-F6A2-47D8-B680-C73D250CAC40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68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300DB-B740-4671-A01E-4359101D6E9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04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14334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latin typeface="Garamond" pitchFamily="18" charset="0"/>
              </a:rPr>
              <a:t>1. Two earner families spend 260 percent more on child care</a:t>
            </a:r>
          </a:p>
          <a:p>
            <a:r>
              <a:rPr lang="en-US" dirty="0" smtClean="0"/>
              <a:t>2. Gender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300DB-B740-4671-A01E-4359101D6E9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741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Revenue neutral proposal is revenue neutral if spousal</a:t>
            </a:r>
            <a:r>
              <a:rPr lang="en-US" baseline="0" dirty="0" smtClean="0"/>
              <a:t> exemption reduction applied to families without children.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300DB-B740-4671-A01E-4359101D6E9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11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300DB-B740-4671-A01E-4359101D6E9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06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84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00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060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DC57-D374-4A1A-A298-6A0C55DC39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D3AF-B31B-4E49-9C40-94979AC4AF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52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F612-15F2-4062-B598-F4FB2E8DAB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CC25-21E8-42DA-B8A0-79AB9C0550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19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8907-CD93-4802-ABBC-368A04FD15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68A4-AC85-4F04-BFDC-0350D38F34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050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08B2-C63E-4931-8643-86EF5679B2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B22A-FF9B-4DB3-876F-B14E114B37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30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76BA-C142-4A34-9EEE-78E02288C7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2B99-B3EA-4FED-8207-904F9A840A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88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2935-6CB9-4675-9D3E-41FC91A394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E666-4383-4C4C-A051-0D12EE9D9A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312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AEF8-B6B2-4B8E-87F4-2C1030D253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9BEB5-B701-4083-8460-24FCF1D59B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620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34925-868E-4D0A-B9FF-2A2709A8C2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278DE-52CC-446A-9903-9D60F5CC1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80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966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DD52-1A9B-4DB2-97FE-EF681524C5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9920-E477-494A-8761-123BDF9623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565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7084-F2C6-4CD3-8CC8-786852BCA8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1EDDF-EE5D-47B7-A5B1-B141965FCA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26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868BF-8109-46BF-AE0B-B5A45E3F63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4E1E1-892D-43C4-B941-5790BAE352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81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81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88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2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11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4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6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45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59D8-C163-4280-A603-3A609D274E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2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DAFA-0508-44F1-B241-1483CA9815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9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70CBD9-2A4E-48C5-A59A-EDD51E3268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48175D-7F93-421E-8874-DA400A7943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77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0089" y="5303330"/>
            <a:ext cx="7795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>
                <a:solidFill>
                  <a:prstClr val="black"/>
                </a:solidFill>
              </a:rPr>
              <a:t>@</a:t>
            </a:r>
            <a:r>
              <a:rPr lang="en-US" sz="3000" dirty="0" err="1">
                <a:solidFill>
                  <a:prstClr val="black"/>
                </a:solidFill>
              </a:rPr>
              <a:t>hamiltonproj</a:t>
            </a:r>
            <a:endParaRPr lang="en-US" sz="3000" dirty="0">
              <a:solidFill>
                <a:prstClr val="black"/>
              </a:solidFill>
            </a:endParaRPr>
          </a:p>
          <a:p>
            <a:pPr algn="r"/>
            <a:r>
              <a:rPr lang="en-US" sz="3000" dirty="0">
                <a:solidFill>
                  <a:prstClr val="black"/>
                </a:solidFill>
              </a:rPr>
              <a:t>Tweet your questions to #</a:t>
            </a:r>
            <a:r>
              <a:rPr lang="en-US" sz="3000" dirty="0" err="1">
                <a:solidFill>
                  <a:prstClr val="black"/>
                </a:solidFill>
              </a:rPr>
              <a:t>helpworkingfams</a:t>
            </a:r>
            <a:r>
              <a:rPr lang="en-US" sz="3000" dirty="0">
                <a:solidFill>
                  <a:prstClr val="black"/>
                </a:solidFill>
              </a:rPr>
              <a:t>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0089" y="2209800"/>
            <a:ext cx="6783823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266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33137" y="770021"/>
            <a:ext cx="8181474" cy="2695074"/>
          </a:xfrm>
        </p:spPr>
        <p:txBody>
          <a:bodyPr/>
          <a:lstStyle/>
          <a:p>
            <a:r>
              <a:rPr lang="en-US" sz="3600" b="1" dirty="0" smtClean="0">
                <a:latin typeface="Garamond" pitchFamily="18" charset="0"/>
              </a:rPr>
              <a:t>Giving Secondary Earners a Tax Break:</a:t>
            </a:r>
            <a:r>
              <a:rPr lang="en-US" sz="3600" dirty="0" smtClean="0">
                <a:latin typeface="Garamond" pitchFamily="18" charset="0"/>
              </a:rPr>
              <a:t/>
            </a:r>
            <a:br>
              <a:rPr lang="en-US" sz="3600" dirty="0" smtClean="0">
                <a:latin typeface="Garamond" pitchFamily="18" charset="0"/>
              </a:rPr>
            </a:br>
            <a:r>
              <a:rPr lang="en-US" sz="3600" b="1" dirty="0" smtClean="0">
                <a:latin typeface="Garamond" pitchFamily="18" charset="0"/>
              </a:rPr>
              <a:t>A Proposal to Help Low- and Middle- </a:t>
            </a:r>
            <a:br>
              <a:rPr lang="en-US" sz="3600" b="1" dirty="0" smtClean="0">
                <a:latin typeface="Garamond" pitchFamily="18" charset="0"/>
              </a:rPr>
            </a:br>
            <a:r>
              <a:rPr lang="en-US" sz="3600" b="1" dirty="0" smtClean="0">
                <a:latin typeface="Garamond" pitchFamily="18" charset="0"/>
              </a:rPr>
              <a:t>Income Families </a:t>
            </a:r>
            <a:endParaRPr lang="en-US" sz="3600" dirty="0" smtClean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3" y="3927239"/>
            <a:ext cx="6858000" cy="1406769"/>
          </a:xfrm>
        </p:spPr>
        <p:txBody>
          <a:bodyPr numCol="2"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Melissa S. Kearney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latin typeface="Garamond" panose="02020404030301010803" pitchFamily="18" charset="0"/>
              </a:rPr>
              <a:t>University of Maryland and </a:t>
            </a:r>
            <a:r>
              <a:rPr lang="en-US" sz="1800" b="1" dirty="0" smtClean="0">
                <a:latin typeface="Garamond" panose="02020404030301010803" pitchFamily="18" charset="0"/>
              </a:rPr>
              <a:t>NBER	</a:t>
            </a:r>
            <a:endParaRPr lang="en-US" sz="1800" b="1" dirty="0">
              <a:latin typeface="Garamond" panose="02020404030301010803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		</a:t>
            </a:r>
            <a:r>
              <a:rPr lang="en-US" sz="1800" b="1" dirty="0">
                <a:latin typeface="Garamond" panose="02020404030301010803" pitchFamily="18" charset="0"/>
              </a:rPr>
              <a:t>	</a:t>
            </a:r>
            <a:endParaRPr lang="en-US" sz="1800" b="1" dirty="0" smtClean="0">
              <a:latin typeface="Garamond" panose="02020404030301010803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Lesley </a:t>
            </a:r>
            <a:r>
              <a:rPr lang="en-US" sz="1800" b="1" dirty="0">
                <a:latin typeface="Garamond" panose="02020404030301010803" pitchFamily="18" charset="0"/>
              </a:rPr>
              <a:t>J. Turner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latin typeface="Garamond" panose="02020404030301010803" pitchFamily="18" charset="0"/>
              </a:rPr>
              <a:t>University of Maryland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4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7886700" cy="947738"/>
          </a:xfrm>
        </p:spPr>
        <p:txBody>
          <a:bodyPr/>
          <a:lstStyle/>
          <a:p>
            <a:pPr algn="ctr"/>
            <a:r>
              <a:rPr lang="en-US" dirty="0" smtClean="0">
                <a:latin typeface="Garamond" pitchFamily="18" charset="0"/>
              </a:rPr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171575"/>
            <a:ext cx="7886700" cy="5005388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80000"/>
              </a:lnSpc>
            </a:pPr>
            <a:endParaRPr lang="en-US" sz="1800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200" b="1" dirty="0" smtClean="0">
                <a:latin typeface="Garamond" pitchFamily="18" charset="0"/>
              </a:rPr>
              <a:t>Lower middle class families with two earners see little gain from spousal work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Garamond" pitchFamily="18" charset="0"/>
              </a:rPr>
              <a:t>Low rate of take-home pay for secondary worker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Garamond" pitchFamily="18" charset="0"/>
              </a:rPr>
              <a:t>Added strain, </a:t>
            </a:r>
            <a:r>
              <a:rPr lang="en-US" sz="1800" dirty="0">
                <a:latin typeface="Garamond" pitchFamily="18" charset="0"/>
              </a:rPr>
              <a:t>without much additional income</a:t>
            </a:r>
          </a:p>
          <a:p>
            <a:pPr lvl="1"/>
            <a:r>
              <a:rPr lang="en-US" sz="1800" dirty="0">
                <a:latin typeface="Garamond" pitchFamily="18" charset="0"/>
              </a:rPr>
              <a:t>Poor work incentives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Garamond" pitchFamily="18" charset="0"/>
            </a:endParaRPr>
          </a:p>
          <a:p>
            <a:r>
              <a:rPr lang="en-US" sz="2200" b="1" dirty="0">
                <a:latin typeface="Garamond" pitchFamily="18" charset="0"/>
              </a:rPr>
              <a:t>Federal income tax code based on family income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Garamond" pitchFamily="18" charset="0"/>
              </a:rPr>
              <a:t>Joint taxation implemented in 1948, when </a:t>
            </a:r>
            <a:r>
              <a:rPr lang="en-US" sz="1800" dirty="0">
                <a:latin typeface="Garamond" pitchFamily="18" charset="0"/>
              </a:rPr>
              <a:t>few wives </a:t>
            </a:r>
            <a:r>
              <a:rPr lang="en-US" sz="1800" dirty="0" smtClean="0">
                <a:latin typeface="Garamond" pitchFamily="18" charset="0"/>
              </a:rPr>
              <a:t>worked</a:t>
            </a:r>
            <a:endParaRPr lang="en-US" sz="1800" dirty="0">
              <a:latin typeface="Garamond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Garamond" pitchFamily="18" charset="0"/>
              </a:rPr>
              <a:t>Most married-couple </a:t>
            </a:r>
            <a:r>
              <a:rPr lang="en-US" sz="1800" dirty="0">
                <a:latin typeface="Garamond" pitchFamily="18" charset="0"/>
              </a:rPr>
              <a:t>families now have two earners </a:t>
            </a:r>
            <a:endParaRPr lang="en-US" sz="1800" dirty="0" smtClean="0">
              <a:latin typeface="Garamond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Garamond" pitchFamily="18" charset="0"/>
              </a:rPr>
              <a:t>Unusual among developed countries</a:t>
            </a:r>
            <a:endParaRPr lang="en-US" sz="1800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sz="1800" dirty="0" smtClean="0">
              <a:latin typeface="Garamond" pitchFamily="18" charset="0"/>
            </a:endParaRPr>
          </a:p>
          <a:p>
            <a:r>
              <a:rPr lang="en-US" sz="2200" b="1" dirty="0">
                <a:latin typeface="Garamond" pitchFamily="18" charset="0"/>
              </a:rPr>
              <a:t>Secondary earner penalty 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Garamond" pitchFamily="18" charset="0"/>
              </a:rPr>
              <a:t>Families with income between </a:t>
            </a:r>
            <a:r>
              <a:rPr lang="en-US" sz="1800" dirty="0" smtClean="0">
                <a:latin typeface="Garamond" pitchFamily="18" charset="0"/>
              </a:rPr>
              <a:t>100-200 percent FPL in </a:t>
            </a:r>
            <a:r>
              <a:rPr lang="en-US" sz="1800" dirty="0">
                <a:latin typeface="Garamond" pitchFamily="18" charset="0"/>
              </a:rPr>
              <a:t>phase-out region of most benefit programs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Garamond" pitchFamily="18" charset="0"/>
              </a:rPr>
              <a:t>Ex </a:t>
            </a:r>
            <a:r>
              <a:rPr lang="en-US" sz="1800" dirty="0">
                <a:latin typeface="Garamond" pitchFamily="18" charset="0"/>
              </a:rPr>
              <a:t>– EITC </a:t>
            </a:r>
            <a:r>
              <a:rPr lang="en-US" sz="1800" dirty="0" smtClean="0">
                <a:latin typeface="Garamond" pitchFamily="18" charset="0"/>
              </a:rPr>
              <a:t>for family with two children: eligibility $</a:t>
            </a:r>
            <a:r>
              <a:rPr lang="en-US" sz="1800" dirty="0">
                <a:latin typeface="Garamond" pitchFamily="18" charset="0"/>
              </a:rPr>
              <a:t>43,038 for single filer; $48,378 for married filer. </a:t>
            </a:r>
            <a:endParaRPr lang="en-US" sz="1800" dirty="0" smtClean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800" i="1" dirty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800" i="1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sz="2600" dirty="0" smtClean="0">
              <a:latin typeface="Garamond" pitchFamily="18" charset="0"/>
            </a:endParaRPr>
          </a:p>
          <a:p>
            <a:pPr lvl="3">
              <a:lnSpc>
                <a:spcPct val="80000"/>
              </a:lnSpc>
            </a:pP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xmlns="" val="37890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029921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Ex: Couple making $25,000 each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77815"/>
            <a:ext cx="7886700" cy="489914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Garamond" pitchFamily="18" charset="0"/>
              </a:rPr>
              <a:t>Under current federal tax and transfer system (SNAP), and assuming standard child care costs, a family headed by a primary earning making $25,000 a year will “take home” less than 30 percent of a secondary worker’s earnings.</a:t>
            </a:r>
          </a:p>
          <a:p>
            <a:pPr marL="0" indent="0">
              <a:buNone/>
            </a:pPr>
            <a:r>
              <a:rPr lang="en-US" sz="2000" u="sng" dirty="0" smtClean="0">
                <a:latin typeface="Garamond" panose="02020404030301010803" pitchFamily="18" charset="0"/>
              </a:rPr>
              <a:t>If just one earner: $25,000 in earnings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$3,800 in payroll taxes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$4,900 EITC payment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$2,000 Child Tax Credit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$2,600 SNAP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u="sng" dirty="0" smtClean="0">
                <a:latin typeface="Garamond" panose="02020404030301010803" pitchFamily="18" charset="0"/>
              </a:rPr>
              <a:t>Spouse </a:t>
            </a:r>
            <a:r>
              <a:rPr lang="en-US" sz="2000" u="sng" dirty="0">
                <a:latin typeface="Garamond" panose="02020404030301010803" pitchFamily="18" charset="0"/>
              </a:rPr>
              <a:t>goes to work </a:t>
            </a:r>
            <a:r>
              <a:rPr lang="en-US" sz="2000" u="sng" dirty="0" smtClean="0">
                <a:latin typeface="Garamond" panose="02020404030301010803" pitchFamily="18" charset="0"/>
              </a:rPr>
              <a:t>full-time (under current law)</a:t>
            </a:r>
            <a:endParaRPr lang="en-US" sz="2000" i="1" u="sng" dirty="0" smtClean="0">
              <a:latin typeface="Garamond" panose="02020404030301010803" pitchFamily="18" charset="0"/>
            </a:endParaRP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$</a:t>
            </a:r>
            <a:r>
              <a:rPr lang="en-US" sz="2000" dirty="0">
                <a:latin typeface="Garamond" panose="02020404030301010803" pitchFamily="18" charset="0"/>
              </a:rPr>
              <a:t>7,600 in payroll taxes</a:t>
            </a:r>
          </a:p>
          <a:p>
            <a:pPr lvl="1"/>
            <a:r>
              <a:rPr lang="en-US" sz="2000" dirty="0">
                <a:latin typeface="Garamond" panose="02020404030301010803" pitchFamily="18" charset="0"/>
              </a:rPr>
              <a:t>$0 EITC</a:t>
            </a:r>
          </a:p>
          <a:p>
            <a:pPr lvl="1"/>
            <a:r>
              <a:rPr lang="en-US" sz="2000" dirty="0">
                <a:latin typeface="Garamond" panose="02020404030301010803" pitchFamily="18" charset="0"/>
              </a:rPr>
              <a:t>$5,000 in </a:t>
            </a:r>
            <a:r>
              <a:rPr lang="en-US" sz="2000" dirty="0" err="1">
                <a:latin typeface="Garamond" panose="02020404030301010803" pitchFamily="18" charset="0"/>
              </a:rPr>
              <a:t>ccare</a:t>
            </a:r>
            <a:r>
              <a:rPr lang="en-US" sz="2000" dirty="0">
                <a:latin typeface="Garamond" panose="02020404030301010803" pitchFamily="18" charset="0"/>
              </a:rPr>
              <a:t> - $1,000 </a:t>
            </a:r>
            <a:r>
              <a:rPr lang="en-US" sz="2000" dirty="0" smtClean="0">
                <a:latin typeface="Garamond" panose="02020404030301010803" pitchFamily="18" charset="0"/>
              </a:rPr>
              <a:t>CDCC = $4,000</a:t>
            </a:r>
            <a:endParaRPr lang="en-US" sz="2000" dirty="0">
              <a:latin typeface="Garamond" panose="02020404030301010803" pitchFamily="18" charset="0"/>
            </a:endParaRPr>
          </a:p>
          <a:p>
            <a:pPr lvl="1"/>
            <a:r>
              <a:rPr lang="en-US" sz="2000" dirty="0">
                <a:latin typeface="Garamond" panose="02020404030301010803" pitchFamily="18" charset="0"/>
              </a:rPr>
              <a:t>$0 SNAP</a:t>
            </a:r>
          </a:p>
          <a:p>
            <a:pPr lvl="1"/>
            <a:r>
              <a:rPr lang="en-US" sz="2000" dirty="0">
                <a:latin typeface="Garamond" panose="02020404030301010803" pitchFamily="18" charset="0"/>
              </a:rPr>
              <a:t>Percent of wife’s earnings kept by household: 29%</a:t>
            </a:r>
          </a:p>
          <a:p>
            <a:pPr marL="0" indent="0">
              <a:buNone/>
            </a:pPr>
            <a:r>
              <a:rPr lang="en-US" sz="2000" dirty="0" smtClean="0">
                <a:latin typeface="Garamond" panose="02020404030301010803" pitchFamily="18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23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1925" y="1428383"/>
            <a:ext cx="5698785" cy="51951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618"/>
            <a:ext cx="9144000" cy="13255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000" dirty="0" smtClean="0">
                <a:latin typeface="Garamond" panose="02020404030301010803" pitchFamily="18" charset="0"/>
              </a:rPr>
              <a:t>Secondary Earners in Low- and Middle-Income Families:</a:t>
            </a:r>
            <a:br>
              <a:rPr lang="en-US" sz="3000" dirty="0" smtClean="0">
                <a:latin typeface="Garamond" panose="02020404030301010803" pitchFamily="18" charset="0"/>
              </a:rPr>
            </a:br>
            <a:r>
              <a:rPr lang="en-US" sz="3000" dirty="0" smtClean="0">
                <a:latin typeface="Garamond" panose="02020404030301010803" pitchFamily="18" charset="0"/>
              </a:rPr>
              <a:t>Low Rates of “Take Home” Pay</a:t>
            </a:r>
            <a:endParaRPr lang="en-US" sz="3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3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latin typeface="Garamond" pitchFamily="18" charset="0"/>
              </a:rPr>
              <a:t>Secondary earners should get a tax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46225"/>
            <a:ext cx="7886700" cy="46307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itchFamily="18" charset="0"/>
              </a:rPr>
              <a:t>Helps working families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Family with same amount of income from two earners does </a:t>
            </a:r>
            <a:r>
              <a:rPr lang="en-US" i="1" dirty="0" smtClean="0">
                <a:latin typeface="Garamond" pitchFamily="18" charset="0"/>
              </a:rPr>
              <a:t>not</a:t>
            </a:r>
            <a:r>
              <a:rPr lang="en-US" dirty="0" smtClean="0">
                <a:latin typeface="Garamond" pitchFamily="18" charset="0"/>
              </a:rPr>
              <a:t> have same resources as one-earner family with same income level 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Second earner taxed higher than first earner </a:t>
            </a:r>
          </a:p>
          <a:p>
            <a:pPr lvl="2">
              <a:buFont typeface="Arial" charset="0"/>
              <a:buNone/>
            </a:pP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Improves work incentives 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Secondary earners have lower labor force attachment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Married women particularly responsive to take-home pay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221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PROPOSAL: </a:t>
            </a:r>
            <a:br>
              <a:rPr lang="en-US" dirty="0" smtClean="0">
                <a:latin typeface="Garamond" pitchFamily="18" charset="0"/>
              </a:rPr>
            </a:br>
            <a:r>
              <a:rPr lang="en-US" dirty="0" smtClean="0">
                <a:latin typeface="Garamond" pitchFamily="18" charset="0"/>
              </a:rPr>
              <a:t>Secondary Earner Tax Deduction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19239"/>
            <a:ext cx="7886700" cy="4657725"/>
          </a:xfrm>
        </p:spPr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i="1" dirty="0" smtClean="0">
                <a:latin typeface="Garamond" panose="02020404030301010803" pitchFamily="18" charset="0"/>
              </a:rPr>
              <a:t>Baseline: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Garamond" panose="02020404030301010803" pitchFamily="18" charset="0"/>
              </a:rPr>
              <a:t>20 </a:t>
            </a:r>
            <a:r>
              <a:rPr lang="en-US" dirty="0">
                <a:latin typeface="Garamond" panose="02020404030301010803" pitchFamily="18" charset="0"/>
              </a:rPr>
              <a:t>percent of the first $60,000, phase-out beginning at $110,000</a:t>
            </a:r>
            <a:r>
              <a:rPr lang="en-US" dirty="0" smtClean="0">
                <a:latin typeface="Garamond" panose="02020404030301010803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i="1" dirty="0" smtClean="0">
                <a:latin typeface="Garamond" panose="02020404030301010803" pitchFamily="18" charset="0"/>
              </a:rPr>
              <a:t>(Almost) Revenue Neutral: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Garamond" panose="02020404030301010803" pitchFamily="18" charset="0"/>
              </a:rPr>
              <a:t>Coupled with 75% reduction in spousal personal exemption</a:t>
            </a:r>
            <a:endParaRPr lang="en-US" dirty="0">
              <a:latin typeface="Garamond" panose="02020404030301010803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i="1" dirty="0" smtClean="0">
                <a:latin typeface="Garamond" panose="02020404030301010803" pitchFamily="18" charset="0"/>
              </a:rPr>
              <a:t>Notes: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Garamond" panose="02020404030301010803" pitchFamily="18" charset="0"/>
              </a:rPr>
              <a:t>For families $20-$50K, primary effect is to increase family’s EITC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Garamond" panose="02020404030301010803" pitchFamily="18" charset="0"/>
              </a:rPr>
              <a:t>Families $50-$130K, will benefit via a reduction in federal income taxes.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5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Costs and Benefits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Baseline: 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$8.2B in lost tax revenue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$13.4B in increase disposable income to families &lt;$130,000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Ratio: 1.6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(Almost) Revenue Neutral: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$</a:t>
            </a:r>
            <a:r>
              <a:rPr lang="en-US" dirty="0">
                <a:latin typeface="Garamond" panose="02020404030301010803" pitchFamily="18" charset="0"/>
              </a:rPr>
              <a:t>0.8B in lost tax revenue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$5.4B </a:t>
            </a:r>
            <a:r>
              <a:rPr lang="en-US" dirty="0">
                <a:latin typeface="Garamond" panose="02020404030301010803" pitchFamily="18" charset="0"/>
              </a:rPr>
              <a:t>in increased disposable income to families &lt;$</a:t>
            </a:r>
            <a:r>
              <a:rPr lang="en-US" dirty="0" smtClean="0">
                <a:latin typeface="Garamond" panose="02020404030301010803" pitchFamily="18" charset="0"/>
              </a:rPr>
              <a:t>130,000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Ratio: 6.8</a:t>
            </a:r>
            <a:endParaRPr lang="en-US" dirty="0">
              <a:latin typeface="Garamond" panose="02020404030301010803" pitchFamily="18" charset="0"/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52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Summary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481140"/>
            <a:ext cx="7886700" cy="4695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600" b="1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Garamond" pitchFamily="18" charset="0"/>
              </a:rPr>
              <a:t>Secondary earner tax deduction would allow lower and middle class families to keep more of their combined earnings.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Garamond" pitchFamily="18" charset="0"/>
              </a:rPr>
              <a:t>Would encourage more spouses to go to work, by making work pay</a:t>
            </a:r>
          </a:p>
          <a:p>
            <a:pPr>
              <a:lnSpc>
                <a:spcPct val="80000"/>
              </a:lnSpc>
            </a:pPr>
            <a:endParaRPr lang="en-US" sz="2600" b="1" i="1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sz="2600" b="1" i="1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883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On-screen Show (4:3)</PresentationFormat>
  <Paragraphs>107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2_Office Theme</vt:lpstr>
      <vt:lpstr>1_Office Theme</vt:lpstr>
      <vt:lpstr>Slide 1</vt:lpstr>
      <vt:lpstr>Giving Secondary Earners a Tax Break: A Proposal to Help Low- and Middle-  Income Families </vt:lpstr>
      <vt:lpstr>Challenge</vt:lpstr>
      <vt:lpstr>Ex: Couple making $25,000 each</vt:lpstr>
      <vt:lpstr>Secondary Earners in Low- and Middle-Income Families: Low Rates of “Take Home” Pay</vt:lpstr>
      <vt:lpstr>Secondary earners should get a tax break</vt:lpstr>
      <vt:lpstr>PROPOSAL:  Secondary Earner Tax Deduction </vt:lpstr>
      <vt:lpstr>Costs and Benefits</vt:lpstr>
      <vt:lpstr>Summary</vt:lpstr>
    </vt:vector>
  </TitlesOfParts>
  <Company>The Brookings Institution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Lucie Parker</dc:creator>
  <cp:lastModifiedBy>sysandy1</cp:lastModifiedBy>
  <cp:revision>1</cp:revision>
  <dcterms:created xsi:type="dcterms:W3CDTF">2013-12-06T17:33:34Z</dcterms:created>
  <dcterms:modified xsi:type="dcterms:W3CDTF">2013-12-06T21:26:34Z</dcterms:modified>
</cp:coreProperties>
</file>